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trictFirstAndLastChars="0" saveSubsetFonts="1" autoCompressPictures="0">
  <p:sldMasterIdLst>
    <p:sldMasterId id="2147483753" r:id="rId1"/>
  </p:sldMasterIdLst>
  <p:notesMasterIdLst>
    <p:notesMasterId r:id="rId26"/>
  </p:notesMasterIdLst>
  <p:handoutMasterIdLst>
    <p:handoutMasterId r:id="rId27"/>
  </p:handoutMasterIdLst>
  <p:sldIdLst>
    <p:sldId id="256" r:id="rId2"/>
    <p:sldId id="304" r:id="rId3"/>
    <p:sldId id="302" r:id="rId4"/>
    <p:sldId id="260" r:id="rId5"/>
    <p:sldId id="268" r:id="rId6"/>
    <p:sldId id="289" r:id="rId7"/>
    <p:sldId id="261" r:id="rId8"/>
    <p:sldId id="299" r:id="rId9"/>
    <p:sldId id="301" r:id="rId10"/>
    <p:sldId id="262" r:id="rId11"/>
    <p:sldId id="263" r:id="rId12"/>
    <p:sldId id="306" r:id="rId13"/>
    <p:sldId id="288" r:id="rId14"/>
    <p:sldId id="290" r:id="rId15"/>
    <p:sldId id="291" r:id="rId16"/>
    <p:sldId id="292" r:id="rId17"/>
    <p:sldId id="293" r:id="rId18"/>
    <p:sldId id="294" r:id="rId19"/>
    <p:sldId id="295" r:id="rId20"/>
    <p:sldId id="264" r:id="rId21"/>
    <p:sldId id="276" r:id="rId22"/>
    <p:sldId id="307" r:id="rId23"/>
    <p:sldId id="280" r:id="rId24"/>
    <p:sldId id="277" r:id="rId25"/>
  </p:sldIdLst>
  <p:sldSz cx="9144000" cy="6858000" type="screen4x3"/>
  <p:notesSz cx="6858000" cy="9144000"/>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gray"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70" d="100"/>
          <a:sy n="70" d="100"/>
        </p:scale>
        <p:origin x="744" y="72"/>
      </p:cViewPr>
      <p:guideLst>
        <p:guide orient="horz" pos="2160"/>
        <p:guide pos="2880"/>
      </p:guideLst>
    </p:cSldViewPr>
  </p:slideViewPr>
  <p:notesTextViewPr>
    <p:cViewPr>
      <p:scale>
        <a:sx n="100" d="100"/>
        <a:sy n="100" d="100"/>
      </p:scale>
      <p:origin x="0" y="0"/>
    </p:cViewPr>
  </p:notesTextViewPr>
  <p:sorterViewPr>
    <p:cViewPr>
      <p:scale>
        <a:sx n="90" d="100"/>
        <a:sy n="9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F94ED35-6EF8-4C61-90E6-BEE07743BCE5}" type="datetimeFigureOut">
              <a:rPr lang="en-US" smtClean="0"/>
              <a:pPr/>
              <a:t>2/6/2015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030BE08-EF7D-42C8-812C-6995E7CB9355}" type="slidenum">
              <a:rPr lang="en-US" smtClean="0"/>
              <a:pPr/>
              <a:t>‹#›</a:t>
            </a:fld>
            <a:endParaRPr lang="en-US"/>
          </a:p>
        </p:txBody>
      </p:sp>
    </p:spTree>
    <p:extLst>
      <p:ext uri="{BB962C8B-B14F-4D97-AF65-F5344CB8AC3E}">
        <p14:creationId xmlns:p14="http://schemas.microsoft.com/office/powerpoint/2010/main" val="139267158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indent="0" algn="l"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3" name="Shape 3"/>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indent="0" algn="r"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4" name="Shape 4"/>
          <p:cNvSpPr>
            <a:spLocks noGrp="1" noRot="1" noChangeAspect="1"/>
          </p:cNvSpPr>
          <p:nvPr>
            <p:ph type="sldImg" idx="3"/>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indent="0" algn="l" rtl="0">
              <a:spcBef>
                <a:spcPts val="360"/>
              </a:spcBef>
              <a:spcAft>
                <a:spcPts val="0"/>
              </a:spcAft>
              <a:defRPr/>
            </a:lvl1pPr>
            <a:lvl2pPr marL="457200" marR="0" indent="0" algn="l" rtl="0">
              <a:spcBef>
                <a:spcPts val="360"/>
              </a:spcBef>
              <a:spcAft>
                <a:spcPts val="0"/>
              </a:spcAft>
              <a:defRPr/>
            </a:lvl2pPr>
            <a:lvl3pPr marL="914400" marR="0" indent="0" algn="l" rtl="0">
              <a:spcBef>
                <a:spcPts val="360"/>
              </a:spcBef>
              <a:spcAft>
                <a:spcPts val="0"/>
              </a:spcAft>
              <a:defRPr/>
            </a:lvl3pPr>
            <a:lvl4pPr marL="1371600" marR="0" indent="0" algn="l" rtl="0">
              <a:spcBef>
                <a:spcPts val="360"/>
              </a:spcBef>
              <a:spcAft>
                <a:spcPts val="0"/>
              </a:spcAft>
              <a:defRPr/>
            </a:lvl4pPr>
            <a:lvl5pPr marL="1828800" marR="0" indent="0" algn="l" rtl="0">
              <a:spcBef>
                <a:spcPts val="36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6" name="Shape 6"/>
          <p:cNvSpPr txBox="1">
            <a:spLocks noGrp="1"/>
          </p:cNvSpPr>
          <p:nvPr>
            <p:ph type="ftr" idx="11"/>
          </p:nvPr>
        </p:nvSpPr>
        <p:spPr>
          <a:xfrm>
            <a:off x="0" y="8685213"/>
            <a:ext cx="2971799" cy="457200"/>
          </a:xfrm>
          <a:prstGeom prst="rect">
            <a:avLst/>
          </a:prstGeom>
          <a:noFill/>
          <a:ln>
            <a:noFill/>
          </a:ln>
        </p:spPr>
        <p:txBody>
          <a:bodyPr lIns="91425" tIns="91425" rIns="91425" bIns="91425" anchor="b" anchorCtr="0"/>
          <a:lstStyle>
            <a:lvl1pPr marL="0" marR="0" indent="0" algn="l"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
        <p:nvSpPr>
          <p:cNvPr id="7" name="Shape 7"/>
          <p:cNvSpPr txBox="1">
            <a:spLocks noGrp="1"/>
          </p:cNvSpPr>
          <p:nvPr>
            <p:ph type="sldNum" idx="12"/>
          </p:nvPr>
        </p:nvSpPr>
        <p:spPr>
          <a:xfrm>
            <a:off x="3884612" y="8685213"/>
            <a:ext cx="2971799" cy="457200"/>
          </a:xfrm>
          <a:prstGeom prst="rect">
            <a:avLst/>
          </a:prstGeom>
          <a:noFill/>
          <a:ln>
            <a:noFill/>
          </a:ln>
        </p:spPr>
        <p:txBody>
          <a:bodyPr lIns="91425" tIns="91425" rIns="91425" bIns="91425" anchor="b" anchorCtr="0"/>
          <a:lstStyle>
            <a:lvl1pPr marL="0" marR="0" indent="0" algn="r" rtl="0">
              <a:spcBef>
                <a:spcPts val="0"/>
              </a:spcBef>
              <a:spcAft>
                <a:spcPts val="0"/>
              </a:spcAft>
              <a:defRPr/>
            </a:lvl1pPr>
            <a:lvl2pPr marL="457200" marR="0" indent="0" algn="l" rtl="0">
              <a:spcBef>
                <a:spcPts val="0"/>
              </a:spcBef>
              <a:spcAft>
                <a:spcPts val="0"/>
              </a:spcAft>
              <a:defRPr/>
            </a:lvl2pPr>
            <a:lvl3pPr marL="914400" marR="0" indent="0" algn="l" rtl="0">
              <a:spcBef>
                <a:spcPts val="0"/>
              </a:spcBef>
              <a:spcAft>
                <a:spcPts val="0"/>
              </a:spcAft>
              <a:defRPr/>
            </a:lvl3pPr>
            <a:lvl4pPr marL="1371600" marR="0" indent="0" algn="l" rtl="0">
              <a:spcBef>
                <a:spcPts val="0"/>
              </a:spcBef>
              <a:spcAft>
                <a:spcPts val="0"/>
              </a:spcAft>
              <a:defRPr/>
            </a:lvl4pPr>
            <a:lvl5pPr marL="1828800" marR="0" indent="0" algn="l" rtl="0">
              <a:spcBef>
                <a:spcPts val="0"/>
              </a:spcBef>
              <a:spcAft>
                <a:spcPts val="0"/>
              </a:spcAft>
              <a:defRPr/>
            </a:lvl5pPr>
            <a:lvl6pPr marL="2286000" marR="0" indent="0" algn="l" rtl="0">
              <a:spcBef>
                <a:spcPts val="0"/>
              </a:spcBef>
              <a:defRPr/>
            </a:lvl6pPr>
            <a:lvl7pPr marL="2743200" marR="0" indent="0" algn="l" rtl="0">
              <a:spcBef>
                <a:spcPts val="0"/>
              </a:spcBef>
              <a:defRPr/>
            </a:lvl7pPr>
            <a:lvl8pPr marL="3200400" marR="0" indent="0" algn="l" rtl="0">
              <a:spcBef>
                <a:spcPts val="0"/>
              </a:spcBef>
              <a:defRPr/>
            </a:lvl8pPr>
            <a:lvl9pPr marL="3657600" marR="0" indent="0" algn="l" rtl="0">
              <a:spcBef>
                <a:spcPts val="0"/>
              </a:spcBef>
              <a:defRPr/>
            </a:lvl9pPr>
          </a:lstStyle>
          <a:p>
            <a:endParaRPr/>
          </a:p>
        </p:txBody>
      </p:sp>
    </p:spTree>
    <p:extLst>
      <p:ext uri="{BB962C8B-B14F-4D97-AF65-F5344CB8AC3E}">
        <p14:creationId xmlns:p14="http://schemas.microsoft.com/office/powerpoint/2010/main" val="17552379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endParaRPr/>
          </a:p>
        </p:txBody>
      </p:sp>
      <p:sp>
        <p:nvSpPr>
          <p:cNvPr id="168" name="Shape 16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6466814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36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Min</a:t>
            </a:r>
          </a:p>
          <a:p>
            <a:pPr marL="0" marR="0" lvl="0" indent="0" algn="l" defTabSz="914400" rtl="0" eaLnBrk="1" fontAlgn="auto" latinLnBrk="0" hangingPunct="1">
              <a:lnSpc>
                <a:spcPct val="100000"/>
              </a:lnSpc>
              <a:spcBef>
                <a:spcPts val="36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36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Modeling is a process that relates math to real-world.  </a:t>
            </a:r>
          </a:p>
          <a:p>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505992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Explaining</a:t>
            </a:r>
            <a:r>
              <a:rPr lang="en-US" baseline="0" dirty="0" smtClean="0"/>
              <a:t> modeling:  Min</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0421342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Show video of Joshua</a:t>
            </a:r>
            <a:r>
              <a:rPr lang="en-US" baseline="0" dirty="0" smtClean="0"/>
              <a:t> share-out. File:  IMG_0719.MOV</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1476758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Hilda</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780206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Michele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cap="none" baseline="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It could be a problem that you work on once a week.</a:t>
            </a:r>
          </a:p>
          <a:p>
            <a:pPr>
              <a:spcBef>
                <a:spcPts val="0"/>
              </a:spcBef>
              <a:buNone/>
            </a:pPr>
            <a:endParaRPr lang="en-US" dirty="0" smtClean="0"/>
          </a:p>
          <a:p>
            <a:pPr>
              <a:spcBef>
                <a:spcPts val="0"/>
              </a:spcBef>
              <a:buNone/>
            </a:pPr>
            <a:r>
              <a:rPr lang="en-US" dirty="0" smtClean="0"/>
              <a:t>Great motivation to</a:t>
            </a:r>
            <a:r>
              <a:rPr lang="en-US" baseline="0" dirty="0" smtClean="0"/>
              <a:t> learn new math! </a:t>
            </a:r>
            <a:r>
              <a:rPr lang="en-US" dirty="0" smtClean="0">
                <a:solidFill>
                  <a:srgbClr val="6C6C6C"/>
                </a:solidFill>
                <a:ea typeface="Trebuchet MS"/>
                <a:cs typeface="Trebuchet MS"/>
                <a:sym typeface="Trebuchet MS"/>
              </a:rPr>
              <a:t>You would introduce the math when there is a need to know it, separate from the modeling problem and then use that math to solve the problem.</a:t>
            </a:r>
            <a:endParaRPr dirty="0"/>
          </a:p>
        </p:txBody>
      </p:sp>
      <p:sp>
        <p:nvSpPr>
          <p:cNvPr id="217" name="Shape 21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4876966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p>
          <a:p>
            <a:pPr>
              <a:spcBef>
                <a:spcPts val="0"/>
              </a:spcBef>
              <a:buNone/>
            </a:pPr>
            <a:endParaRPr lang="en-US" dirty="0" smtClean="0"/>
          </a:p>
          <a:p>
            <a:pPr>
              <a:spcBef>
                <a:spcPts val="0"/>
              </a:spcBef>
              <a:buNone/>
            </a:pPr>
            <a:r>
              <a:rPr lang="en-US" dirty="0" smtClean="0"/>
              <a:t>Can </a:t>
            </a:r>
            <a:r>
              <a:rPr lang="en-US" dirty="0"/>
              <a:t>adapt to your grade level</a:t>
            </a:r>
            <a:r>
              <a:rPr lang="en-US" dirty="0" smtClean="0"/>
              <a:t>.</a:t>
            </a:r>
          </a:p>
          <a:p>
            <a:pPr>
              <a:spcBef>
                <a:spcPts val="0"/>
              </a:spcBef>
              <a:buNone/>
            </a:pPr>
            <a:endParaRPr lang="en-US" dirty="0" smtClean="0"/>
          </a:p>
          <a:p>
            <a:pPr>
              <a:spcBef>
                <a:spcPts val="0"/>
              </a:spcBef>
              <a:buNone/>
            </a:pPr>
            <a:r>
              <a:rPr lang="en-US" dirty="0" smtClean="0"/>
              <a:t>Look around you for other ideas.</a:t>
            </a:r>
            <a:endParaRPr lang="en-US" dirty="0"/>
          </a:p>
        </p:txBody>
      </p:sp>
      <p:sp>
        <p:nvSpPr>
          <p:cNvPr id="291" name="Shape 2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6296396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Shape 30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p>
          <a:p>
            <a:pPr>
              <a:spcBef>
                <a:spcPts val="0"/>
              </a:spcBef>
              <a:buNone/>
            </a:pPr>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cap="none" baseline="0" dirty="0" smtClean="0">
                <a:solidFill>
                  <a:schemeClr val="dk1"/>
                </a:solidFill>
                <a:latin typeface="Trebuchet MS"/>
                <a:ea typeface="Trebuchet MS"/>
                <a:cs typeface="Trebuchet MS"/>
                <a:sym typeface="Trebuchet MS"/>
              </a:rPr>
              <a:t>Please complete your evaluation.</a:t>
            </a:r>
          </a:p>
          <a:p>
            <a:pPr>
              <a:spcBef>
                <a:spcPts val="0"/>
              </a:spcBef>
              <a:buNone/>
            </a:pPr>
            <a:endParaRPr dirty="0"/>
          </a:p>
        </p:txBody>
      </p:sp>
      <p:sp>
        <p:nvSpPr>
          <p:cNvPr id="309" name="Shape 30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9795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Shape 313"/>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314" name="Shape 31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9840469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Hilda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err="1" smtClean="0">
                <a:solidFill>
                  <a:schemeClr val="dk1"/>
                </a:solidFill>
                <a:latin typeface="Trebuchet MS"/>
                <a:ea typeface="Trebuchet MS"/>
                <a:cs typeface="Trebuchet MS"/>
                <a:sym typeface="Trebuchet MS"/>
              </a:rPr>
              <a:t>Polleverywhere.com</a:t>
            </a:r>
            <a:r>
              <a:rPr lang="en-US" sz="1200" dirty="0" smtClean="0">
                <a:solidFill>
                  <a:schemeClr val="dk1"/>
                </a:solidFill>
                <a:latin typeface="Trebuchet MS"/>
                <a:ea typeface="Trebuchet MS"/>
                <a:cs typeface="Trebuchet MS"/>
                <a:sym typeface="Trebuchet MS"/>
              </a:rPr>
              <a:t> is a tool to use with modeling problems.</a:t>
            </a:r>
          </a:p>
          <a:p>
            <a:pPr>
              <a:spcBef>
                <a:spcPts val="0"/>
              </a:spcBef>
              <a:buNone/>
            </a:pPr>
            <a:endParaRPr dirty="0"/>
          </a:p>
        </p:txBody>
      </p:sp>
      <p:sp>
        <p:nvSpPr>
          <p:cNvPr id="297" name="Shape 297"/>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810659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Shape 179"/>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180" name="Shape 18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3106934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192" name="Shape 192"/>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en-US" sz="1200" b="0" i="0" u="none" strike="noStrike" cap="none" baseline="0" dirty="0" smtClean="0">
                <a:solidFill>
                  <a:schemeClr val="dk1"/>
                </a:solidFill>
                <a:latin typeface="Calibri"/>
                <a:ea typeface="Calibri"/>
                <a:cs typeface="Calibri"/>
                <a:sym typeface="Calibri"/>
              </a:rPr>
              <a:t>Michele </a:t>
            </a:r>
          </a:p>
          <a:p>
            <a:pPr marL="0" marR="0" lvl="0" indent="0" algn="l" rtl="0">
              <a:spcBef>
                <a:spcPts val="0"/>
              </a:spcBef>
              <a:spcAft>
                <a:spcPts val="0"/>
              </a:spcAft>
              <a:buSzPct val="25000"/>
              <a:buNone/>
            </a:pPr>
            <a:endParaRPr lang="en-US" sz="1200" b="0" i="0" u="none" strike="noStrike" cap="none" baseline="0" dirty="0" smtClean="0">
              <a:solidFill>
                <a:schemeClr val="dk1"/>
              </a:solidFill>
              <a:latin typeface="Calibri"/>
              <a:ea typeface="Calibri"/>
              <a:cs typeface="Calibri"/>
              <a:sym typeface="Calibri"/>
            </a:endParaRPr>
          </a:p>
          <a:p>
            <a:pPr marL="0" marR="0" lvl="0" indent="0" algn="l" rtl="0">
              <a:spcBef>
                <a:spcPts val="0"/>
              </a:spcBef>
              <a:spcAft>
                <a:spcPts val="0"/>
              </a:spcAft>
              <a:buSzPct val="25000"/>
              <a:buNone/>
            </a:pPr>
            <a:r>
              <a:rPr lang="en-US" sz="1200" b="0" i="0" u="none" strike="noStrike" cap="none" baseline="0" dirty="0" smtClean="0">
                <a:solidFill>
                  <a:schemeClr val="dk1"/>
                </a:solidFill>
                <a:latin typeface="Calibri"/>
                <a:ea typeface="Calibri"/>
                <a:cs typeface="Calibri"/>
                <a:sym typeface="Calibri"/>
              </a:rPr>
              <a:t>Have </a:t>
            </a:r>
            <a:r>
              <a:rPr lang="en-US" sz="1200" b="0" i="0" u="none" strike="noStrike" cap="none" baseline="0" dirty="0">
                <a:solidFill>
                  <a:schemeClr val="dk1"/>
                </a:solidFill>
                <a:latin typeface="Calibri"/>
                <a:ea typeface="Calibri"/>
                <a:cs typeface="Calibri"/>
                <a:sym typeface="Calibri"/>
              </a:rPr>
              <a:t>participants write description on paper</a:t>
            </a:r>
            <a:r>
              <a:rPr lang="en-US" sz="1200" b="0" i="0" u="none" strike="noStrike" cap="none" baseline="0" dirty="0" smtClean="0">
                <a:solidFill>
                  <a:schemeClr val="dk1"/>
                </a:solidFill>
                <a:latin typeface="Calibri"/>
                <a:ea typeface="Calibri"/>
                <a:cs typeface="Calibri"/>
                <a:sym typeface="Calibri"/>
              </a:rPr>
              <a:t>. </a:t>
            </a:r>
            <a:endParaRPr lang="en-US" sz="1200" b="0" i="0" u="none" strike="noStrike" cap="none" baseline="0" dirty="0">
              <a:solidFill>
                <a:schemeClr val="dk1"/>
              </a:solidFill>
              <a:latin typeface="Calibri"/>
              <a:ea typeface="Calibri"/>
              <a:cs typeface="Calibri"/>
              <a:sym typeface="Calibri"/>
            </a:endParaRPr>
          </a:p>
        </p:txBody>
      </p:sp>
      <p:sp>
        <p:nvSpPr>
          <p:cNvPr id="193" name="Shape 193"/>
          <p:cNvSpPr txBox="1">
            <a:spLocks noGrp="1"/>
          </p:cNvSpPr>
          <p:nvPr>
            <p:ph type="sldNum" idx="12"/>
          </p:nvPr>
        </p:nvSpPr>
        <p:spPr>
          <a:xfrm>
            <a:off x="3884612" y="8685213"/>
            <a:ext cx="2971799" cy="457200"/>
          </a:xfrm>
          <a:prstGeom prst="rect">
            <a:avLst/>
          </a:prstGeom>
          <a:noFill/>
          <a:ln>
            <a:noFill/>
          </a:ln>
        </p:spPr>
        <p:txBody>
          <a:bodyPr lIns="91425" tIns="45700" rIns="91425" bIns="45700" anchor="b" anchorCtr="0">
            <a:noAutofit/>
          </a:bodyPr>
          <a:lstStyle/>
          <a:p>
            <a:pPr marL="0" marR="0" lvl="0" indent="0" algn="r" rtl="0">
              <a:spcBef>
                <a:spcPts val="0"/>
              </a:spcBef>
              <a:spcAft>
                <a:spcPts val="0"/>
              </a:spcAft>
              <a:buSzPct val="25000"/>
              <a:buNone/>
            </a:pPr>
            <a:r>
              <a:rPr lang="en-US"/>
              <a:t> </a:t>
            </a:r>
          </a:p>
        </p:txBody>
      </p:sp>
    </p:spTree>
    <p:extLst>
      <p:ext uri="{BB962C8B-B14F-4D97-AF65-F5344CB8AC3E}">
        <p14:creationId xmlns:p14="http://schemas.microsoft.com/office/powerpoint/2010/main" val="17164114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min</a:t>
            </a:r>
            <a:endParaRPr dirty="0"/>
          </a:p>
        </p:txBody>
      </p:sp>
      <p:sp>
        <p:nvSpPr>
          <p:cNvPr id="243" name="Shape 243"/>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511594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Min</a:t>
            </a:r>
            <a:endParaRPr lang="en-US" dirty="0"/>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492156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Shape 198"/>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smtClean="0">
                <a:solidFill>
                  <a:schemeClr val="dk1"/>
                </a:solidFill>
                <a:latin typeface="Trebuchet MS"/>
                <a:ea typeface="Trebuchet MS"/>
                <a:cs typeface="Trebuchet MS"/>
                <a:sym typeface="Trebuchet MS"/>
              </a:rPr>
              <a:t>Each group should make a list of expenditures, cost of expenditure, and profit.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smtClean="0">
              <a:solidFill>
                <a:schemeClr val="dk1"/>
              </a:solidFill>
              <a:latin typeface="Trebuchet MS"/>
              <a:ea typeface="Trebuchet MS"/>
              <a:cs typeface="Trebuchet MS"/>
              <a:sym typeface="Trebuchet MS"/>
            </a:endParaRPr>
          </a:p>
          <a:p>
            <a:pPr>
              <a:spcBef>
                <a:spcPts val="0"/>
              </a:spcBef>
              <a:buNone/>
            </a:pPr>
            <a:r>
              <a:rPr lang="en-US" baseline="0" dirty="0" smtClean="0"/>
              <a:t>Michele and Hilda</a:t>
            </a:r>
            <a:endParaRPr dirty="0"/>
          </a:p>
        </p:txBody>
      </p:sp>
      <p:sp>
        <p:nvSpPr>
          <p:cNvPr id="199" name="Shape 199"/>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417293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err="1" smtClean="0"/>
              <a:t>hilda</a:t>
            </a:r>
            <a:endParaRPr dirty="0"/>
          </a:p>
        </p:txBody>
      </p:sp>
      <p:sp>
        <p:nvSpPr>
          <p:cNvPr id="205" name="Shape 205"/>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36751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Shape 210"/>
          <p:cNvSpPr txBox="1">
            <a:spLocks noGrp="1"/>
          </p:cNvSpPr>
          <p:nvPr>
            <p:ph type="body" idx="1"/>
          </p:nvPr>
        </p:nvSpPr>
        <p:spPr>
          <a:xfrm>
            <a:off x="685800" y="4343400"/>
            <a:ext cx="5486399" cy="4114800"/>
          </a:xfrm>
          <a:prstGeom prst="rect">
            <a:avLst/>
          </a:prstGeom>
        </p:spPr>
        <p:txBody>
          <a:bodyPr lIns="91425" tIns="91425" rIns="91425" bIns="91425" anchor="t" anchorCtr="0">
            <a:noAutofit/>
          </a:bodyPr>
          <a:lstStyle/>
          <a:p>
            <a:pPr>
              <a:spcBef>
                <a:spcPts val="0"/>
              </a:spcBef>
              <a:buNone/>
            </a:pPr>
            <a:r>
              <a:rPr lang="en-US" dirty="0" smtClean="0"/>
              <a:t>Hilda</a:t>
            </a:r>
            <a:endParaRPr dirty="0"/>
          </a:p>
        </p:txBody>
      </p:sp>
      <p:sp>
        <p:nvSpPr>
          <p:cNvPr id="211" name="Shape 211"/>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716903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Aft>
                <a:spcPts val="3000"/>
              </a:spcAft>
            </a:pPr>
            <a:r>
              <a:rPr lang="en-US" sz="1200" dirty="0" smtClean="0">
                <a:sym typeface="Wingdings"/>
              </a:rPr>
              <a:t>Min</a:t>
            </a:r>
          </a:p>
          <a:p>
            <a:pPr>
              <a:spcAft>
                <a:spcPts val="3000"/>
              </a:spcAft>
            </a:pPr>
            <a:endParaRPr lang="en-US" sz="1200" dirty="0" smtClean="0">
              <a:sym typeface="Wingdings"/>
            </a:endParaRPr>
          </a:p>
          <a:p>
            <a:pPr>
              <a:spcAft>
                <a:spcPts val="3000"/>
              </a:spcAft>
            </a:pPr>
            <a:r>
              <a:rPr lang="en-US" sz="1200" dirty="0" smtClean="0">
                <a:sym typeface="Wingdings"/>
              </a:rPr>
              <a:t>Henry </a:t>
            </a:r>
            <a:r>
              <a:rPr lang="en-US" sz="1200" dirty="0" err="1" smtClean="0">
                <a:sym typeface="Wingdings"/>
              </a:rPr>
              <a:t>Pollak</a:t>
            </a:r>
            <a:r>
              <a:rPr lang="en-US" sz="1200" dirty="0" smtClean="0">
                <a:sym typeface="Wingdings"/>
              </a:rPr>
              <a:t> said we use mathematics to understand and to make sense of the world around us.</a:t>
            </a:r>
          </a:p>
        </p:txBody>
      </p:sp>
      <p:sp>
        <p:nvSpPr>
          <p:cNvPr id="4" name="Slide Number Placeholder 3"/>
          <p:cNvSpPr>
            <a:spLocks noGrp="1"/>
          </p:cNvSpPr>
          <p:nvPr>
            <p:ph type="sldNum" idx="10"/>
          </p:nvPr>
        </p:nvSpPr>
        <p:spPr/>
        <p:txBody>
          <a:bodyPr/>
          <a:lstStyle/>
          <a:p>
            <a:endParaRPr lang="en-US"/>
          </a:p>
        </p:txBody>
      </p:sp>
    </p:spTree>
    <p:extLst>
      <p:ext uri="{BB962C8B-B14F-4D97-AF65-F5344CB8AC3E}">
        <p14:creationId xmlns:p14="http://schemas.microsoft.com/office/powerpoint/2010/main" val="364829205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Rectangle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ctrTitle"/>
          </p:nvPr>
        </p:nvSpPr>
        <p:spPr>
          <a:xfrm>
            <a:off x="3366868" y="533400"/>
            <a:ext cx="5105400" cy="2868168"/>
          </a:xfrm>
        </p:spPr>
        <p:txBody>
          <a:bodyPr lIns="45720" tIns="0" rIns="45720">
            <a:noAutofit/>
          </a:bodyPr>
          <a:lstStyle>
            <a:lvl1pPr algn="r">
              <a:defRPr sz="4200" b="1"/>
            </a:lvl1pPr>
          </a:lstStyle>
          <a:p>
            <a:r>
              <a:rPr kumimoji="0" lang="en-US" smtClean="0"/>
              <a:t>Click to edit Master title style</a:t>
            </a:r>
            <a:endParaRPr kumimoji="0" lang="en-US"/>
          </a:p>
        </p:txBody>
      </p:sp>
      <p:sp>
        <p:nvSpPr>
          <p:cNvPr id="25" name="Subtitle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1" name="Date Placeholder 30"/>
          <p:cNvSpPr>
            <a:spLocks noGrp="1"/>
          </p:cNvSpPr>
          <p:nvPr>
            <p:ph type="dt" sz="half" idx="10"/>
          </p:nvPr>
        </p:nvSpPr>
        <p:spPr>
          <a:xfrm>
            <a:off x="5871224" y="6557946"/>
            <a:ext cx="2002464" cy="226902"/>
          </a:xfrm>
        </p:spPr>
        <p:txBody>
          <a:bodyPr/>
          <a:lstStyle>
            <a:lvl1pPr>
              <a:defRPr lang="en-US" smtClean="0">
                <a:solidFill>
                  <a:srgbClr val="FFFFFF"/>
                </a:solidFill>
              </a:defRPr>
            </a:lvl1pPr>
          </a:lstStyle>
          <a:p>
            <a:endParaRPr lang="en-US"/>
          </a:p>
        </p:txBody>
      </p:sp>
      <p:sp>
        <p:nvSpPr>
          <p:cNvPr id="18" name="Footer Placeholder 17"/>
          <p:cNvSpPr>
            <a:spLocks noGrp="1"/>
          </p:cNvSpPr>
          <p:nvPr>
            <p:ph type="ftr" sz="quarter" idx="11"/>
          </p:nvPr>
        </p:nvSpPr>
        <p:spPr>
          <a:xfrm>
            <a:off x="2819400" y="6557946"/>
            <a:ext cx="2927722" cy="228600"/>
          </a:xfrm>
        </p:spPr>
        <p:txBody>
          <a:bodyPr/>
          <a:lstStyle>
            <a:lvl1pPr>
              <a:defRPr lang="en-US" dirty="0">
                <a:solidFill>
                  <a:srgbClr val="FFFFFF"/>
                </a:solidFill>
              </a:defRPr>
            </a:lvl1pPr>
          </a:lstStyle>
          <a:p>
            <a:endParaRPr lang="en-US"/>
          </a:p>
        </p:txBody>
      </p:sp>
      <p:sp>
        <p:nvSpPr>
          <p:cNvPr id="29" name="Slide Number Placeholder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lstStyle>
          <a:p>
            <a:fld id="{69E29E33-B620-47F9-BB04-8846C2A5AFCC}" type="slidenum">
              <a:rPr kumimoji="0" lang="en-US" smtClean="0"/>
              <a:pPr/>
              <a:t>‹#›</a:t>
            </a:fld>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274955"/>
            <a:ext cx="1524000" cy="5851525"/>
          </a:xfrm>
        </p:spPr>
        <p:txBody>
          <a:bodyPr vert="eaVert" ancho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2"/>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242816" y="6557946"/>
            <a:ext cx="2002464" cy="226902"/>
          </a:xfrm>
        </p:spPr>
        <p:txBody>
          <a:bodyPr/>
          <a:lstStyle/>
          <a:p>
            <a:endParaRPr lang="en-US"/>
          </a:p>
        </p:txBody>
      </p:sp>
      <p:sp>
        <p:nvSpPr>
          <p:cNvPr id="5" name="Footer Placeholder 4"/>
          <p:cNvSpPr>
            <a:spLocks noGrp="1"/>
          </p:cNvSpPr>
          <p:nvPr>
            <p:ph type="ftr" sz="quarter" idx="11"/>
          </p:nvPr>
        </p:nvSpPr>
        <p:spPr>
          <a:xfrm>
            <a:off x="457200" y="6556248"/>
            <a:ext cx="3657600" cy="228600"/>
          </a:xfrm>
        </p:spPr>
        <p:txBody>
          <a:bodyPr/>
          <a:lstStyle/>
          <a:p>
            <a:endParaRPr lang="en-US"/>
          </a:p>
        </p:txBody>
      </p:sp>
      <p:sp>
        <p:nvSpPr>
          <p:cNvPr id="6" name="Slide Number Placeholder 5"/>
          <p:cNvSpPr>
            <a:spLocks noGrp="1"/>
          </p:cNvSpPr>
          <p:nvPr>
            <p:ph type="sldNum" sz="quarter" idx="12"/>
          </p:nvPr>
        </p:nvSpPr>
        <p:spPr>
          <a:xfrm>
            <a:off x="6254496" y="6553200"/>
            <a:ext cx="588336" cy="228600"/>
          </a:xfrm>
        </p:spPr>
        <p:txBody>
          <a:bodyPr/>
          <a:lstStyle>
            <a:lvl1pPr>
              <a:defRPr>
                <a:solidFill>
                  <a:schemeClr val="tx2"/>
                </a:solidFill>
              </a:defRPr>
            </a:lvl1pPr>
          </a:lstStyle>
          <a:p>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66800" y="2821837"/>
            <a:ext cx="6255488" cy="1362075"/>
          </a:xfrm>
        </p:spPr>
        <p:txBody>
          <a:bodyPr tIns="0" anchor="t"/>
          <a:lstStyle>
            <a:lvl1pPr algn="r">
              <a:buNone/>
              <a:defRPr sz="4200" b="1" cap="all"/>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4724238" y="6556810"/>
            <a:ext cx="2002464" cy="226902"/>
          </a:xfrm>
        </p:spPr>
        <p:txBody>
          <a:bodyPr bIns="0" anchor="b"/>
          <a:lstStyle>
            <a:lvl1pPr>
              <a:defRPr>
                <a:solidFill>
                  <a:schemeClr val="tx2"/>
                </a:solidFill>
              </a:defRPr>
            </a:lvl1pPr>
          </a:lstStyle>
          <a:p>
            <a:endParaRPr lang="en-US"/>
          </a:p>
        </p:txBody>
      </p:sp>
      <p:sp>
        <p:nvSpPr>
          <p:cNvPr id="5" name="Footer Placeholder 4"/>
          <p:cNvSpPr>
            <a:spLocks noGrp="1"/>
          </p:cNvSpPr>
          <p:nvPr>
            <p:ph type="ftr" sz="quarter" idx="11"/>
          </p:nvPr>
        </p:nvSpPr>
        <p:spPr>
          <a:xfrm>
            <a:off x="1735358" y="6556810"/>
            <a:ext cx="2895600" cy="228600"/>
          </a:xfrm>
        </p:spPr>
        <p:txBody>
          <a:bodyPr bIns="0" anchor="b"/>
          <a:lstStyle>
            <a:lvl1pPr>
              <a:defRPr>
                <a:solidFill>
                  <a:schemeClr val="tx2"/>
                </a:solidFill>
              </a:defRPr>
            </a:lvl1pPr>
          </a:lstStyle>
          <a:p>
            <a:endParaRPr lang="en-US"/>
          </a:p>
        </p:txBody>
      </p:sp>
      <p:sp>
        <p:nvSpPr>
          <p:cNvPr id="6" name="Slide Number Placeholder 5"/>
          <p:cNvSpPr>
            <a:spLocks noGrp="1"/>
          </p:cNvSpPr>
          <p:nvPr>
            <p:ph type="sldNum" sz="quarter" idx="12"/>
          </p:nvPr>
        </p:nvSpPr>
        <p:spPr>
          <a:xfrm>
            <a:off x="6733952" y="6555112"/>
            <a:ext cx="588336" cy="228600"/>
          </a:xfrm>
        </p:spPr>
        <p:txBody>
          <a:bodyPr/>
          <a:lstStyle/>
          <a:p>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320040"/>
            <a:ext cx="7242048" cy="11430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2"/>
                </a:solidFill>
              </a:defRPr>
            </a:lvl1pPr>
          </a:lstStyle>
          <a:p>
            <a:endParaRPr lang="en-US"/>
          </a:p>
        </p:txBody>
      </p:sp>
      <p:sp>
        <p:nvSpPr>
          <p:cNvPr id="3" name="Footer Placeholder 2"/>
          <p:cNvSpPr>
            <a:spLocks noGrp="1"/>
          </p:cNvSpPr>
          <p:nvPr>
            <p:ph type="ftr" sz="quarter" idx="11"/>
          </p:nvPr>
        </p:nvSpPr>
        <p:spPr/>
        <p:txBody>
          <a:bodyPr/>
          <a:lstStyle>
            <a:lvl1pPr>
              <a:defRPr>
                <a:solidFill>
                  <a:schemeClr val="tx2"/>
                </a:solidFill>
              </a:defRPr>
            </a:lvl1pPr>
          </a:lstStyle>
          <a:p>
            <a:endParaRPr lang="en-US"/>
          </a:p>
        </p:txBody>
      </p:sp>
      <p:sp>
        <p:nvSpPr>
          <p:cNvPr id="4" name="Slide Number Placeholder 3"/>
          <p:cNvSpPr>
            <a:spLocks noGrp="1"/>
          </p:cNvSpPr>
          <p:nvPr>
            <p:ph type="sldNum" sz="quarter" idx="12"/>
          </p:nvPr>
        </p:nvSpPr>
        <p:spPr/>
        <p:txBody>
          <a:bodyPr/>
          <a:lstStyle/>
          <a:p>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5897880" cy="1173480"/>
          </a:xfrm>
        </p:spPr>
        <p:txBody>
          <a:bodyPr wrap="square" anchor="b"/>
          <a:lstStyle>
            <a:lvl1pPr algn="l">
              <a:buNone/>
              <a:defRPr lang="en-US" sz="2400" baseline="0" smtClean="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9E29E33-B620-47F9-BB04-8846C2A5AFCC}" type="slidenum">
              <a:rPr kumimoji="0" lang="en-US" smtClean="0"/>
              <a:pPr/>
              <a:t>‹#›</a:t>
            </a:fld>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lstStyle>
          <a:p>
            <a:r>
              <a:rPr kumimoji="0" lang="en-US" smtClean="0"/>
              <a:t>Click to edit Master title style</a:t>
            </a:r>
            <a:endParaRPr kumimoji="0" lang="en-US" dirty="0"/>
          </a:p>
        </p:txBody>
      </p:sp>
      <p:sp>
        <p:nvSpPr>
          <p:cNvPr id="4" name="Text Placeholder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en-US"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endParaRPr lang="en-US"/>
          </a:p>
        </p:txBody>
      </p:sp>
      <p:sp>
        <p:nvSpPr>
          <p:cNvPr id="10" name="Picture Placeholder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lstStyle>
          <a:p>
            <a:r>
              <a:rPr kumimoji="0" lang="en-US" smtClean="0"/>
              <a:t>Click icon to add picture</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Title Placeholder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p>
            <a:r>
              <a:rPr kumimoji="0" lang="en-US" smtClean="0"/>
              <a:t>Click to edit Master title style</a:t>
            </a:r>
            <a:endParaRPr kumimoji="0" lang="en-US"/>
          </a:p>
        </p:txBody>
      </p:sp>
      <p:sp>
        <p:nvSpPr>
          <p:cNvPr id="31" name="Text Placeholder 30"/>
          <p:cNvSpPr>
            <a:spLocks noGrp="1"/>
          </p:cNvSpPr>
          <p:nvPr>
            <p:ph type="body" idx="1"/>
          </p:nvPr>
        </p:nvSpPr>
        <p:spPr>
          <a:xfrm>
            <a:off x="457200" y="1609416"/>
            <a:ext cx="7239000" cy="48463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7" name="Date Placeholder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lstStyle>
          <a:p>
            <a:endParaRPr lang="en-US"/>
          </a:p>
        </p:txBody>
      </p:sp>
      <p:sp>
        <p:nvSpPr>
          <p:cNvPr id="4" name="Footer Placeholder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lstStyle>
          <a:p>
            <a:endParaRPr lang="en-US"/>
          </a:p>
        </p:txBody>
      </p:sp>
      <p:sp>
        <p:nvSpPr>
          <p:cNvPr id="16" name="Slide Number Placeholder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lstStyle>
          <a:p>
            <a:endParaRPr lang="en-US"/>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mailto:hilda.castillo@omsd.net" TargetMode="External"/><Relationship Id="rId3" Type="http://schemas.openxmlformats.org/officeDocument/2006/relationships/hyperlink" Target="http://www.mathshell.com/papers/pdf/hb_2007b_icmi_14_intro.pdf" TargetMode="External"/><Relationship Id="rId7" Type="http://schemas.openxmlformats.org/officeDocument/2006/relationships/hyperlink" Target="mailto:michele.appleby@omsd.net"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caccssm.cmpso.org/high-school-modeling-task-force" TargetMode="External"/><Relationship Id="rId5" Type="http://schemas.openxmlformats.org/officeDocument/2006/relationships/hyperlink" Target="http://caccssm.cmpso.org/k-8-modeling-task-force" TargetMode="External"/><Relationship Id="rId4" Type="http://schemas.openxmlformats.org/officeDocument/2006/relationships/hyperlink" Target="http://www.threeacts.mrmeyer.com" TargetMode="External"/><Relationship Id="rId9" Type="http://schemas.openxmlformats.org/officeDocument/2006/relationships/hyperlink" Target="mailto:minsung.ku@omsd.net"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txBox="1">
            <a:spLocks noGrp="1"/>
          </p:cNvSpPr>
          <p:nvPr>
            <p:ph type="ctrTitle"/>
          </p:nvPr>
        </p:nvSpPr>
        <p:spPr>
          <a:prstGeom prst="rect">
            <a:avLst/>
          </a:prstGeom>
          <a:noFill/>
          <a:ln>
            <a:noFill/>
          </a:ln>
        </p:spPr>
        <p:txBody>
          <a:bodyPr lIns="45700" tIns="0" rIns="45700" bIns="0" anchor="b" anchorCtr="0">
            <a:noAutofit/>
          </a:bodyPr>
          <a:lstStyle/>
          <a:p>
            <a:pPr marL="0" marR="0" lvl="0" indent="0" algn="ctr" rtl="0">
              <a:spcBef>
                <a:spcPts val="0"/>
              </a:spcBef>
              <a:spcAft>
                <a:spcPts val="0"/>
              </a:spcAft>
              <a:buSzPct val="25000"/>
              <a:buNone/>
            </a:pPr>
            <a:r>
              <a:rPr lang="en-US" sz="4000" b="1" i="0" u="none" strike="noStrike" cap="none" baseline="0" dirty="0">
                <a:solidFill>
                  <a:srgbClr val="FEFAF4"/>
                </a:solidFill>
                <a:latin typeface="Trebuchet MS"/>
                <a:ea typeface="Trebuchet MS"/>
                <a:cs typeface="Trebuchet MS"/>
                <a:sym typeface="Trebuchet MS"/>
              </a:rPr>
              <a:t>MODELING WITH MATHEMATICS TO PROMOTE BETTER PROBLEM SOLVERS </a:t>
            </a:r>
          </a:p>
        </p:txBody>
      </p:sp>
      <p:sp>
        <p:nvSpPr>
          <p:cNvPr id="165" name="Shape 165"/>
          <p:cNvSpPr txBox="1">
            <a:spLocks noGrp="1"/>
          </p:cNvSpPr>
          <p:nvPr>
            <p:ph type="subTitle" idx="1"/>
          </p:nvPr>
        </p:nvSpPr>
        <p:spPr>
          <a:prstGeom prst="rect">
            <a:avLst/>
          </a:prstGeom>
          <a:noFill/>
          <a:ln>
            <a:noFill/>
          </a:ln>
        </p:spPr>
        <p:txBody>
          <a:bodyPr lIns="45700" tIns="0" rIns="45700" bIns="0" anchor="t" anchorCtr="0">
            <a:noAutofit/>
          </a:bodyPr>
          <a:lstStyle/>
          <a:p>
            <a:pPr marL="0" marR="0" lvl="0" indent="0" algn="r" rtl="0">
              <a:spcBef>
                <a:spcPts val="0"/>
              </a:spcBef>
              <a:spcAft>
                <a:spcPts val="0"/>
              </a:spcAft>
              <a:buClr>
                <a:schemeClr val="dk2"/>
              </a:buClr>
              <a:buSzPct val="25000"/>
              <a:buFont typeface="Noto Symbol"/>
              <a:buNone/>
            </a:pPr>
            <a:endParaRPr lang="en-US" sz="2200" b="0" i="0" u="none" strike="noStrike" cap="none" baseline="0" dirty="0" smtClean="0">
              <a:solidFill>
                <a:srgbClr val="FFFFFF"/>
              </a:solidFill>
              <a:latin typeface="Trebuchet MS"/>
              <a:ea typeface="Trebuchet MS"/>
              <a:cs typeface="Trebuchet MS"/>
              <a:sym typeface="Trebuchet MS"/>
            </a:endParaRPr>
          </a:p>
          <a:p>
            <a:pPr marL="0" marR="0" lvl="0" indent="0" algn="r" rtl="0">
              <a:spcBef>
                <a:spcPts val="0"/>
              </a:spcBef>
              <a:spcAft>
                <a:spcPts val="0"/>
              </a:spcAft>
              <a:buClr>
                <a:schemeClr val="dk2"/>
              </a:buClr>
              <a:buSzPct val="25000"/>
              <a:buFont typeface="Noto Symbol"/>
              <a:buNone/>
            </a:pPr>
            <a:endParaRPr lang="en-US" dirty="0" smtClean="0">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r>
              <a:rPr lang="en-US" sz="2200" b="0" i="0" u="none" strike="noStrike" cap="none" baseline="0" dirty="0" smtClean="0">
                <a:solidFill>
                  <a:srgbClr val="FFFFFF"/>
                </a:solidFill>
                <a:latin typeface="Trebuchet MS"/>
                <a:ea typeface="Trebuchet MS"/>
                <a:cs typeface="Trebuchet MS"/>
                <a:sym typeface="Trebuchet MS"/>
              </a:rPr>
              <a:t>Brought </a:t>
            </a:r>
            <a:r>
              <a:rPr lang="en-US" sz="2200" b="0" i="0" u="none" strike="noStrike" cap="none" baseline="0" dirty="0">
                <a:solidFill>
                  <a:srgbClr val="FFFFFF"/>
                </a:solidFill>
                <a:latin typeface="Trebuchet MS"/>
                <a:ea typeface="Trebuchet MS"/>
                <a:cs typeface="Trebuchet MS"/>
                <a:sym typeface="Trebuchet MS"/>
              </a:rPr>
              <a:t>to you by Michele Appleby, Hilda Castillo, and </a:t>
            </a:r>
            <a:r>
              <a:rPr lang="en-US" sz="2200" b="0" i="0" u="none" strike="noStrike" cap="none" baseline="0" dirty="0" smtClean="0">
                <a:solidFill>
                  <a:srgbClr val="FFFFFF"/>
                </a:solidFill>
                <a:latin typeface="Trebuchet MS"/>
                <a:ea typeface="Trebuchet MS"/>
                <a:cs typeface="Trebuchet MS"/>
                <a:sym typeface="Trebuchet MS"/>
              </a:rPr>
              <a:t>Min</a:t>
            </a:r>
            <a:r>
              <a:rPr lang="en-US" sz="2200" b="0" i="0" u="none" strike="noStrike" cap="none" dirty="0" smtClean="0">
                <a:solidFill>
                  <a:srgbClr val="FFFFFF"/>
                </a:solidFill>
                <a:latin typeface="Trebuchet MS"/>
                <a:ea typeface="Trebuchet MS"/>
                <a:cs typeface="Trebuchet MS"/>
                <a:sym typeface="Trebuchet MS"/>
              </a:rPr>
              <a:t> S</a:t>
            </a:r>
            <a:r>
              <a:rPr lang="en-US" sz="2200" b="0" i="0" u="none" strike="noStrike" cap="none" baseline="0" dirty="0" smtClean="0">
                <a:solidFill>
                  <a:srgbClr val="FFFFFF"/>
                </a:solidFill>
                <a:latin typeface="Trebuchet MS"/>
                <a:ea typeface="Trebuchet MS"/>
                <a:cs typeface="Trebuchet MS"/>
                <a:sym typeface="Trebuchet MS"/>
              </a:rPr>
              <a:t>ung Ku</a:t>
            </a:r>
          </a:p>
          <a:p>
            <a:pPr marL="0" marR="0" lvl="0" indent="0" algn="ctr" rtl="0">
              <a:spcBef>
                <a:spcPts val="0"/>
              </a:spcBef>
              <a:spcAft>
                <a:spcPts val="0"/>
              </a:spcAft>
              <a:buClr>
                <a:schemeClr val="dk2"/>
              </a:buClr>
              <a:buSzPct val="25000"/>
              <a:buFont typeface="Noto Symbol"/>
              <a:buNone/>
            </a:pPr>
            <a:endParaRPr lang="en-US" dirty="0" smtClean="0">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endParaRPr lang="en-US" sz="2200" b="0" i="0" u="none" strike="noStrike" cap="none" baseline="0" dirty="0" smtClean="0">
              <a:solidFill>
                <a:srgbClr val="FFFFFF"/>
              </a:solidFill>
              <a:latin typeface="Trebuchet MS"/>
              <a:ea typeface="Trebuchet MS"/>
              <a:cs typeface="Trebuchet MS"/>
              <a:sym typeface="Trebuchet MS"/>
            </a:endParaRPr>
          </a:p>
          <a:p>
            <a:pPr marL="0" marR="0" lvl="0" indent="0" algn="ctr" rtl="0">
              <a:spcBef>
                <a:spcPts val="0"/>
              </a:spcBef>
              <a:spcAft>
                <a:spcPts val="0"/>
              </a:spcAft>
              <a:buClr>
                <a:schemeClr val="dk2"/>
              </a:buClr>
              <a:buSzPct val="25000"/>
              <a:buFont typeface="Noto Symbol"/>
              <a:buNone/>
            </a:pPr>
            <a:r>
              <a:rPr lang="en-US" sz="1800" dirty="0" smtClean="0">
                <a:latin typeface="Trebuchet MS"/>
                <a:ea typeface="Trebuchet MS"/>
                <a:cs typeface="Trebuchet MS"/>
                <a:sym typeface="Trebuchet MS"/>
              </a:rPr>
              <a:t>Some information based on presentations from Bruce Grip and Jenny </a:t>
            </a:r>
            <a:r>
              <a:rPr lang="en-US" sz="1800" dirty="0" err="1" smtClean="0">
                <a:latin typeface="Trebuchet MS"/>
                <a:ea typeface="Trebuchet MS"/>
                <a:cs typeface="Trebuchet MS"/>
                <a:sym typeface="Trebuchet MS"/>
              </a:rPr>
              <a:t>Hagman</a:t>
            </a:r>
            <a:endParaRPr lang="en-US" sz="1800" b="0" i="0" u="none" strike="noStrike" cap="none" baseline="0" dirty="0">
              <a:solidFill>
                <a:srgbClr val="FFFFFF"/>
              </a:solidFill>
              <a:latin typeface="Trebuchet MS"/>
              <a:ea typeface="Trebuchet MS"/>
              <a:cs typeface="Trebuchet MS"/>
              <a:sym typeface="Trebuchet MS"/>
            </a:endParaRPr>
          </a:p>
        </p:txBody>
      </p:sp>
      <p:pic>
        <p:nvPicPr>
          <p:cNvPr id="5" name="Picture 4"/>
          <p:cNvPicPr>
            <a:picLocks noChangeAspect="1"/>
          </p:cNvPicPr>
          <p:nvPr/>
        </p:nvPicPr>
        <p:blipFill>
          <a:blip r:embed="rId3">
            <a:alphaModFix/>
          </a:blip>
          <a:srcRect r="-1695" b="-1695"/>
          <a:stretch>
            <a:fillRect/>
          </a:stretch>
        </p:blipFill>
        <p:spPr>
          <a:xfrm>
            <a:off x="304800" y="228600"/>
            <a:ext cx="1905000" cy="1905000"/>
          </a:xfrm>
          <a:prstGeom prst="rect">
            <a:avLst/>
          </a:prstGeom>
        </p:spPr>
      </p:pic>
      <p:pic>
        <p:nvPicPr>
          <p:cNvPr id="6" name="Picture 5"/>
          <p:cNvPicPr>
            <a:picLocks noChangeAspect="1"/>
          </p:cNvPicPr>
          <p:nvPr/>
        </p:nvPicPr>
        <p:blipFill>
          <a:blip r:embed="rId4"/>
          <a:stretch>
            <a:fillRect/>
          </a:stretch>
        </p:blipFill>
        <p:spPr>
          <a:xfrm>
            <a:off x="304800" y="5511282"/>
            <a:ext cx="1963616" cy="1041918"/>
          </a:xfrm>
          <a:prstGeom prst="rect">
            <a:avLst/>
          </a:prstGeom>
        </p:spPr>
      </p:pic>
      <p:pic>
        <p:nvPicPr>
          <p:cNvPr id="7" name="Picture 6"/>
          <p:cNvPicPr>
            <a:picLocks noChangeAspect="1"/>
          </p:cNvPicPr>
          <p:nvPr/>
        </p:nvPicPr>
        <p:blipFill>
          <a:blip r:embed="rId5"/>
          <a:stretch>
            <a:fillRect/>
          </a:stretch>
        </p:blipFill>
        <p:spPr>
          <a:xfrm>
            <a:off x="304800" y="4724400"/>
            <a:ext cx="1981200" cy="821696"/>
          </a:xfrm>
          <a:prstGeom prst="rect">
            <a:avLst/>
          </a:prstGeom>
        </p:spPr>
      </p:pic>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Extensions</a:t>
            </a:r>
            <a:r>
              <a:rPr lang="en-US" sz="3800" b="1" i="0" u="none" strike="noStrike" cap="none" baseline="0" dirty="0" smtClean="0">
                <a:solidFill>
                  <a:srgbClr val="FEFAF4"/>
                </a:solidFill>
                <a:latin typeface="Trebuchet MS"/>
                <a:ea typeface="Trebuchet MS"/>
                <a:cs typeface="Trebuchet MS"/>
                <a:sym typeface="Trebuchet MS"/>
              </a:rPr>
              <a:t> </a:t>
            </a:r>
            <a:r>
              <a:rPr lang="en-US" sz="3800" b="1" i="0" u="none" strike="noStrike" cap="none" baseline="0" dirty="0">
                <a:solidFill>
                  <a:srgbClr val="FEFAF4"/>
                </a:solidFill>
                <a:latin typeface="Trebuchet MS"/>
                <a:ea typeface="Trebuchet MS"/>
                <a:cs typeface="Trebuchet MS"/>
                <a:sym typeface="Trebuchet MS"/>
              </a:rPr>
              <a:t>	</a:t>
            </a:r>
          </a:p>
        </p:txBody>
      </p:sp>
      <p:sp>
        <p:nvSpPr>
          <p:cNvPr id="202" name="Shape 202"/>
          <p:cNvSpPr txBox="1">
            <a:spLocks noGrp="1"/>
          </p:cNvSpPr>
          <p:nvPr>
            <p:ph idx="1"/>
          </p:nvPr>
        </p:nvSpPr>
        <p:spPr>
          <a:xfrm>
            <a:off x="457200" y="990600"/>
            <a:ext cx="7239000" cy="484632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happens if we doubled the number of ticket sales, how would it impact the amount of food we need to provide?</a:t>
            </a:r>
          </a:p>
          <a:p>
            <a:pPr marL="273050" marR="0" lvl="0" indent="-273050" algn="l" rtl="0">
              <a:spcBef>
                <a:spcPts val="60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How</a:t>
            </a:r>
            <a:r>
              <a:rPr lang="en-US" sz="3200" b="0" i="0" u="none" strike="noStrike" cap="none" baseline="0" dirty="0" smtClean="0">
                <a:solidFill>
                  <a:schemeClr val="dk1"/>
                </a:solidFill>
                <a:latin typeface="Trebuchet MS"/>
                <a:ea typeface="Trebuchet MS"/>
                <a:cs typeface="Trebuchet MS"/>
                <a:sym typeface="Trebuchet MS"/>
              </a:rPr>
              <a:t> would the </a:t>
            </a:r>
            <a:r>
              <a:rPr lang="en-US" sz="3200" b="0" i="0" u="none" strike="noStrike" cap="none" baseline="0" dirty="0">
                <a:solidFill>
                  <a:schemeClr val="dk1"/>
                </a:solidFill>
                <a:latin typeface="Trebuchet MS"/>
                <a:ea typeface="Trebuchet MS"/>
                <a:cs typeface="Trebuchet MS"/>
                <a:sym typeface="Trebuchet MS"/>
              </a:rPr>
              <a:t>pricing vary if</a:t>
            </a:r>
            <a:r>
              <a:rPr lang="en-US" sz="3200" b="0" i="0" u="none" strike="noStrike" cap="none" baseline="0" dirty="0" smtClean="0">
                <a:solidFill>
                  <a:schemeClr val="dk1"/>
                </a:solidFill>
                <a:latin typeface="Trebuchet MS"/>
                <a:ea typeface="Trebuchet MS"/>
                <a:cs typeface="Trebuchet MS"/>
                <a:sym typeface="Trebuchet MS"/>
              </a:rPr>
              <a:t> </a:t>
            </a:r>
            <a:r>
              <a:rPr lang="en-US" sz="3200" dirty="0" smtClean="0">
                <a:solidFill>
                  <a:schemeClr val="dk1"/>
                </a:solidFill>
                <a:latin typeface="Trebuchet MS"/>
                <a:ea typeface="Trebuchet MS"/>
                <a:cs typeface="Trebuchet MS"/>
                <a:sym typeface="Trebuchet MS"/>
              </a:rPr>
              <a:t>we </a:t>
            </a:r>
            <a:r>
              <a:rPr lang="en-US" sz="3200" b="0" i="0" u="none" strike="noStrike" cap="none" baseline="0" dirty="0" smtClean="0">
                <a:solidFill>
                  <a:schemeClr val="dk1"/>
                </a:solidFill>
                <a:latin typeface="Trebuchet MS"/>
                <a:ea typeface="Trebuchet MS"/>
                <a:cs typeface="Trebuchet MS"/>
                <a:sym typeface="Trebuchet MS"/>
              </a:rPr>
              <a:t>buy </a:t>
            </a:r>
            <a:r>
              <a:rPr lang="en-US" sz="3200" b="0" i="0" u="none" strike="noStrike" cap="none" baseline="0" dirty="0">
                <a:solidFill>
                  <a:schemeClr val="dk1"/>
                </a:solidFill>
                <a:latin typeface="Trebuchet MS"/>
                <a:ea typeface="Trebuchet MS"/>
                <a:cs typeface="Trebuchet MS"/>
                <a:sym typeface="Trebuchet MS"/>
              </a:rPr>
              <a:t>food for 20 people versus 200 people?</a:t>
            </a:r>
          </a:p>
          <a:p>
            <a:pPr marL="273050" marR="0" lvl="0" indent="-273050" algn="l" rtl="0">
              <a:spcBef>
                <a:spcPts val="600"/>
              </a:spcBef>
              <a:spcAft>
                <a:spcPts val="6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if only 20 people came to the dance, how would that impact the </a:t>
            </a:r>
            <a:r>
              <a:rPr lang="en-US" sz="3200" b="0" i="0" u="none" strike="noStrike" cap="none" baseline="0" dirty="0" smtClean="0">
                <a:solidFill>
                  <a:schemeClr val="dk1"/>
                </a:solidFill>
                <a:latin typeface="Trebuchet MS"/>
                <a:ea typeface="Trebuchet MS"/>
                <a:cs typeface="Trebuchet MS"/>
                <a:sym typeface="Trebuchet MS"/>
              </a:rPr>
              <a:t>profit?</a:t>
            </a:r>
            <a:endParaRPr lang="en-US" sz="3200" b="0" i="0" u="none" strike="noStrike" cap="none" baseline="0" dirty="0">
              <a:solidFill>
                <a:schemeClr val="dk1"/>
              </a:solidFill>
              <a:latin typeface="Trebuchet MS"/>
              <a:ea typeface="Trebuchet MS"/>
              <a:cs typeface="Trebuchet MS"/>
              <a:sym typeface="Trebuchet MS"/>
            </a:endParaRPr>
          </a:p>
          <a:p>
            <a:pPr marL="520700" marR="0" lvl="1" indent="-111759" algn="l" rtl="0">
              <a:spcBef>
                <a:spcPts val="500"/>
              </a:spcBef>
              <a:spcAft>
                <a:spcPts val="0"/>
              </a:spcAft>
              <a:buClr>
                <a:srgbClr val="F9B639"/>
              </a:buClr>
              <a:buFont typeface="Noto Symbol"/>
              <a:buNone/>
            </a:pPr>
            <a:endParaRPr sz="2300" b="0" i="0" u="none" strike="noStrike" cap="none" baseline="0" dirty="0">
              <a:solidFill>
                <a:srgbClr val="6C6C6C"/>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2">
                                            <p:txEl>
                                              <p:pRg st="0" end="0"/>
                                            </p:txEl>
                                          </p:spTgt>
                                        </p:tgtEl>
                                        <p:attrNameLst>
                                          <p:attrName>style.visibility</p:attrName>
                                        </p:attrNameLst>
                                      </p:cBhvr>
                                      <p:to>
                                        <p:strVal val="visible"/>
                                      </p:to>
                                    </p:set>
                                    <p:anim calcmode="lin" valueType="num">
                                      <p:cBhvr additive="base">
                                        <p:cTn id="7" dur="500"/>
                                        <p:tgtEl>
                                          <p:spTgt spid="202">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02">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2">
                                            <p:txEl>
                                              <p:pRg st="1" end="1"/>
                                            </p:txEl>
                                          </p:spTgt>
                                        </p:tgtEl>
                                        <p:attrNameLst>
                                          <p:attrName>style.visibility</p:attrName>
                                        </p:attrNameLst>
                                      </p:cBhvr>
                                      <p:to>
                                        <p:strVal val="visible"/>
                                      </p:to>
                                    </p:set>
                                    <p:anim calcmode="lin" valueType="num">
                                      <p:cBhvr additive="base">
                                        <p:cTn id="13" dur="500"/>
                                        <p:tgtEl>
                                          <p:spTgt spid="202">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02">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2">
                                            <p:txEl>
                                              <p:pRg st="2" end="2"/>
                                            </p:txEl>
                                          </p:spTgt>
                                        </p:tgtEl>
                                        <p:attrNameLst>
                                          <p:attrName>style.visibility</p:attrName>
                                        </p:attrNameLst>
                                      </p:cBhvr>
                                      <p:to>
                                        <p:strVal val="visible"/>
                                      </p:to>
                                    </p:set>
                                    <p:anim calcmode="lin" valueType="num">
                                      <p:cBhvr additive="base">
                                        <p:cTn id="19" dur="500"/>
                                        <p:tgtEl>
                                          <p:spTgt spid="202">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02">
                                            <p:txEl>
                                              <p:pRg st="2" end="2"/>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457200" y="-228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Debrief</a:t>
            </a:r>
            <a:endParaRPr lang="en-US" sz="3800" b="1" i="0" u="none" strike="noStrike" cap="none" baseline="0" dirty="0">
              <a:solidFill>
                <a:srgbClr val="FEFAF4"/>
              </a:solidFill>
              <a:latin typeface="Trebuchet MS"/>
              <a:ea typeface="Trebuchet MS"/>
              <a:cs typeface="Trebuchet MS"/>
              <a:sym typeface="Trebuchet MS"/>
            </a:endParaRPr>
          </a:p>
        </p:txBody>
      </p:sp>
      <p:sp>
        <p:nvSpPr>
          <p:cNvPr id="208" name="Shape 208"/>
          <p:cNvSpPr txBox="1">
            <a:spLocks noGrp="1"/>
          </p:cNvSpPr>
          <p:nvPr>
            <p:ph idx="1"/>
          </p:nvPr>
        </p:nvSpPr>
        <p:spPr>
          <a:xfrm>
            <a:off x="457200" y="1447800"/>
            <a:ext cx="7239000" cy="50292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20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What math was involved in this problem</a:t>
            </a:r>
            <a:r>
              <a:rPr lang="en-US" sz="3200" b="0" i="0" u="none" strike="noStrike" cap="none" baseline="0" dirty="0" smtClean="0">
                <a:solidFill>
                  <a:schemeClr val="dk1"/>
                </a:solidFill>
                <a:latin typeface="Trebuchet MS"/>
                <a:ea typeface="Trebuchet MS"/>
                <a:cs typeface="Trebuchet MS"/>
                <a:sym typeface="Trebuchet MS"/>
              </a:rPr>
              <a:t>?</a:t>
            </a:r>
          </a:p>
          <a:p>
            <a:pPr marL="273050" marR="0" lvl="0" indent="-273050" algn="l" rtl="0">
              <a:spcBef>
                <a:spcPts val="0"/>
              </a:spcBef>
              <a:spcAft>
                <a:spcPts val="1200"/>
              </a:spcAft>
              <a:buClr>
                <a:schemeClr val="dk2"/>
              </a:buClr>
              <a:buSzPct val="72999"/>
              <a:buNone/>
            </a:pPr>
            <a:endParaRPr lang="en-US" sz="32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2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What math could be introduced?</a:t>
            </a:r>
          </a:p>
          <a:p>
            <a:pPr marL="273050" marR="0" lvl="0" indent="-273050" algn="l" rtl="0">
              <a:spcBef>
                <a:spcPts val="0"/>
              </a:spcBef>
              <a:spcAft>
                <a:spcPts val="1200"/>
              </a:spcAft>
              <a:buClr>
                <a:schemeClr val="dk2"/>
              </a:buClr>
              <a:buSzPct val="72999"/>
              <a:buNone/>
            </a:pPr>
            <a:endParaRPr lang="en-US" sz="320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2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How would students be engaged with this problem?</a:t>
            </a:r>
            <a:endParaRPr lang="en-US" sz="3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08">
                                            <p:txEl>
                                              <p:pRg st="0" end="0"/>
                                            </p:txEl>
                                          </p:spTgt>
                                        </p:tgtEl>
                                        <p:attrNameLst>
                                          <p:attrName>style.visibility</p:attrName>
                                        </p:attrNameLst>
                                      </p:cBhvr>
                                      <p:to>
                                        <p:strVal val="visible"/>
                                      </p:to>
                                    </p:set>
                                    <p:anim calcmode="lin" valueType="num">
                                      <p:cBhvr additive="base">
                                        <p:cTn id="7" dur="500"/>
                                        <p:tgtEl>
                                          <p:spTgt spid="208">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08">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08">
                                            <p:txEl>
                                              <p:pRg st="2" end="2"/>
                                            </p:txEl>
                                          </p:spTgt>
                                        </p:tgtEl>
                                        <p:attrNameLst>
                                          <p:attrName>style.visibility</p:attrName>
                                        </p:attrNameLst>
                                      </p:cBhvr>
                                      <p:to>
                                        <p:strVal val="visible"/>
                                      </p:to>
                                    </p:set>
                                    <p:anim calcmode="lin" valueType="num">
                                      <p:cBhvr additive="base">
                                        <p:cTn id="13" dur="500"/>
                                        <p:tgtEl>
                                          <p:spTgt spid="208">
                                            <p:txEl>
                                              <p:pRg st="2" end="2"/>
                                            </p:txEl>
                                          </p:spTgt>
                                        </p:tgtEl>
                                        <p:attrNameLst>
                                          <p:attrName>ppt_w</p:attrName>
                                        </p:attrNameLst>
                                      </p:cBhvr>
                                      <p:tavLst>
                                        <p:tav tm="0">
                                          <p:val>
                                            <p:strVal val="0"/>
                                          </p:val>
                                        </p:tav>
                                        <p:tav tm="100000">
                                          <p:val>
                                            <p:strVal val="#ppt_w"/>
                                          </p:val>
                                        </p:tav>
                                      </p:tavLst>
                                    </p:anim>
                                    <p:anim calcmode="lin" valueType="num">
                                      <p:cBhvr additive="base">
                                        <p:cTn id="14" dur="500"/>
                                        <p:tgtEl>
                                          <p:spTgt spid="208">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08">
                                            <p:txEl>
                                              <p:pRg st="4" end="4"/>
                                            </p:txEl>
                                          </p:spTgt>
                                        </p:tgtEl>
                                        <p:attrNameLst>
                                          <p:attrName>style.visibility</p:attrName>
                                        </p:attrNameLst>
                                      </p:cBhvr>
                                      <p:to>
                                        <p:strVal val="visible"/>
                                      </p:to>
                                    </p:set>
                                    <p:anim calcmode="lin" valueType="num">
                                      <p:cBhvr additive="base">
                                        <p:cTn id="19" dur="500"/>
                                        <p:tgtEl>
                                          <p:spTgt spid="208">
                                            <p:txEl>
                                              <p:pRg st="4" end="4"/>
                                            </p:txEl>
                                          </p:spTgt>
                                        </p:tgtEl>
                                        <p:attrNameLst>
                                          <p:attrName>ppt_w</p:attrName>
                                        </p:attrNameLst>
                                      </p:cBhvr>
                                      <p:tavLst>
                                        <p:tav tm="0">
                                          <p:val>
                                            <p:strVal val="0"/>
                                          </p:val>
                                        </p:tav>
                                        <p:tav tm="100000">
                                          <p:val>
                                            <p:strVal val="#ppt_w"/>
                                          </p:val>
                                        </p:tav>
                                      </p:tavLst>
                                    </p:anim>
                                    <p:anim calcmode="lin" valueType="num">
                                      <p:cBhvr additive="base">
                                        <p:cTn id="20" dur="500"/>
                                        <p:tgtEl>
                                          <p:spTgt spid="208">
                                            <p:txEl>
                                              <p:pRg st="4" end="4"/>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r>
              <a:rPr lang="en-US" dirty="0" smtClean="0"/>
              <a:t>Mathematical modeling</a:t>
            </a:r>
            <a:endParaRPr lang="en-US" dirty="0"/>
          </a:p>
        </p:txBody>
      </p:sp>
      <p:sp>
        <p:nvSpPr>
          <p:cNvPr id="3" name="Content Placeholder 2"/>
          <p:cNvSpPr>
            <a:spLocks noGrp="1"/>
          </p:cNvSpPr>
          <p:nvPr>
            <p:ph idx="1"/>
          </p:nvPr>
        </p:nvSpPr>
        <p:spPr>
          <a:xfrm>
            <a:off x="381000" y="1219200"/>
            <a:ext cx="7239000" cy="5334000"/>
          </a:xfrm>
        </p:spPr>
        <p:txBody>
          <a:bodyPr>
            <a:normAutofit fontScale="40000" lnSpcReduction="20000"/>
          </a:bodyPr>
          <a:lstStyle/>
          <a:p>
            <a:pPr>
              <a:spcAft>
                <a:spcPts val="600"/>
              </a:spcAft>
            </a:pPr>
            <a:r>
              <a:rPr lang="en-US" sz="7000" dirty="0" smtClean="0">
                <a:sym typeface="Wingdings"/>
              </a:rPr>
              <a:t>Henry </a:t>
            </a:r>
            <a:r>
              <a:rPr lang="en-US" sz="7000" dirty="0" err="1" smtClean="0">
                <a:sym typeface="Wingdings"/>
              </a:rPr>
              <a:t>Pollak</a:t>
            </a:r>
            <a:endParaRPr lang="en-US" sz="7000" dirty="0" smtClean="0">
              <a:sym typeface="Wingdings"/>
            </a:endParaRPr>
          </a:p>
          <a:p>
            <a:pPr lvl="1">
              <a:spcAft>
                <a:spcPts val="600"/>
              </a:spcAft>
            </a:pPr>
            <a:r>
              <a:rPr lang="en-US" sz="4923" i="1" dirty="0" smtClean="0"/>
              <a:t>“Mathematical modeling…begins in the “unedited” real world, requires problem formulating before problem solving, and once the problem is solved, moves back into the real world where the results are considered in their original context.”</a:t>
            </a:r>
            <a:endParaRPr lang="en-US" sz="4923" i="1" dirty="0" smtClean="0">
              <a:sym typeface="Wingdings"/>
            </a:endParaRPr>
          </a:p>
          <a:p>
            <a:pPr lvl="1">
              <a:spcAft>
                <a:spcPts val="600"/>
              </a:spcAft>
            </a:pPr>
            <a:r>
              <a:rPr lang="en-US" sz="4923" i="1" dirty="0" smtClean="0"/>
              <a:t>“(The real world) usually has so many facets that you can’t take everything into account, so you decide which aspects are most important and keep those. At this point, you have an idealized version of the real-world situation, which you can then translate into mathematical terms. What do you have now? A mathematical model of the idealized question.”</a:t>
            </a:r>
          </a:p>
          <a:p>
            <a:pPr lvl="1">
              <a:spcAft>
                <a:spcPts val="600"/>
              </a:spcAft>
              <a:buNone/>
            </a:pPr>
            <a:endParaRPr lang="en-US" sz="5091" dirty="0" smtClean="0">
              <a:solidFill>
                <a:schemeClr val="dk1"/>
              </a:solidFill>
              <a:ea typeface="Trebuchet MS"/>
              <a:cs typeface="Trebuchet MS"/>
              <a:sym typeface="Trebuchet MS"/>
            </a:endParaRPr>
          </a:p>
          <a:p>
            <a:pPr>
              <a:spcAft>
                <a:spcPts val="600"/>
              </a:spcAft>
            </a:pPr>
            <a:r>
              <a:rPr lang="en-US" sz="7000" u="sng" dirty="0" smtClean="0">
                <a:solidFill>
                  <a:schemeClr val="dk1"/>
                </a:solidFill>
                <a:ea typeface="Trebuchet MS"/>
                <a:cs typeface="Trebuchet MS"/>
                <a:sym typeface="Trebuchet MS"/>
              </a:rPr>
              <a:t>Remember</a:t>
            </a:r>
            <a:r>
              <a:rPr lang="en-US" sz="7000" dirty="0" smtClean="0">
                <a:solidFill>
                  <a:schemeClr val="dk1"/>
                </a:solidFill>
                <a:ea typeface="Trebuchet MS"/>
                <a:cs typeface="Trebuchet MS"/>
                <a:sym typeface="Trebuchet MS"/>
              </a:rPr>
              <a:t>:    </a:t>
            </a:r>
          </a:p>
          <a:p>
            <a:pPr>
              <a:spcAft>
                <a:spcPts val="600"/>
              </a:spcAft>
              <a:buNone/>
            </a:pPr>
            <a:r>
              <a:rPr lang="en-US" sz="7000" dirty="0" smtClean="0">
                <a:solidFill>
                  <a:schemeClr val="dk1"/>
                </a:solidFill>
                <a:ea typeface="Trebuchet MS"/>
                <a:cs typeface="Trebuchet MS"/>
                <a:sym typeface="Trebuchet MS"/>
              </a:rPr>
              <a:t>       Life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Math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Life </a:t>
            </a:r>
            <a:r>
              <a:rPr lang="en-US" sz="7000" dirty="0" err="1" smtClean="0">
                <a:solidFill>
                  <a:schemeClr val="dk1"/>
                </a:solidFill>
                <a:ea typeface="Trebuchet MS"/>
                <a:cs typeface="Trebuchet MS"/>
                <a:sym typeface="Wingdings"/>
              </a:rPr>
              <a:t></a:t>
            </a:r>
            <a:r>
              <a:rPr lang="en-US" sz="7000" dirty="0" smtClean="0">
                <a:solidFill>
                  <a:schemeClr val="dk1"/>
                </a:solidFill>
                <a:ea typeface="Trebuchet MS"/>
                <a:cs typeface="Trebuchet MS"/>
                <a:sym typeface="Wingdings"/>
              </a:rPr>
              <a:t> Extensions</a:t>
            </a:r>
          </a:p>
          <a:p>
            <a:pPr>
              <a:spcAft>
                <a:spcPts val="3000"/>
              </a:spcAft>
            </a:pPr>
            <a:endParaRPr lang="en-US" sz="3200" dirty="0" smtClean="0">
              <a:solidFill>
                <a:schemeClr val="dk1"/>
              </a:solidFill>
              <a:ea typeface="Trebuchet MS"/>
              <a:cs typeface="Trebuchet MS"/>
              <a:sym typeface="Wingding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239000" cy="1143000"/>
          </a:xfrm>
        </p:spPr>
        <p:txBody>
          <a:bodyPr>
            <a:normAutofit/>
          </a:bodyPr>
          <a:lstStyle/>
          <a:p>
            <a:pPr algn="ctr"/>
            <a:r>
              <a:rPr lang="en-US" dirty="0" smtClean="0"/>
              <a:t>The math modeling process</a:t>
            </a:r>
            <a:endParaRPr lang="en-US" dirty="0"/>
          </a:p>
        </p:txBody>
      </p:sp>
      <p:sp>
        <p:nvSpPr>
          <p:cNvPr id="3" name="Content Placeholder 2"/>
          <p:cNvSpPr>
            <a:spLocks noGrp="1"/>
          </p:cNvSpPr>
          <p:nvPr>
            <p:ph idx="1"/>
          </p:nvPr>
        </p:nvSpPr>
        <p:spPr/>
        <p:txBody>
          <a:bodyPr>
            <a:noAutofit/>
          </a:bodyPr>
          <a:lstStyle/>
          <a:p>
            <a:pPr marL="514350" indent="-514350">
              <a:spcAft>
                <a:spcPts val="2400"/>
              </a:spcAft>
              <a:buFont typeface="Wingdings" pitchFamily="2" charset="2"/>
              <a:buChar char="§"/>
            </a:pPr>
            <a:r>
              <a:rPr lang="en-US" sz="3200" dirty="0" smtClean="0"/>
              <a:t>Begin with a real-world situation.</a:t>
            </a:r>
          </a:p>
          <a:p>
            <a:pPr marL="514350" indent="-514350">
              <a:spcAft>
                <a:spcPts val="2400"/>
              </a:spcAft>
              <a:buFont typeface="Wingdings" pitchFamily="2" charset="2"/>
              <a:buChar char="§"/>
            </a:pPr>
            <a:r>
              <a:rPr lang="en-US" sz="3200" dirty="0" smtClean="0"/>
              <a:t>Identify key factors and simplify.</a:t>
            </a:r>
          </a:p>
          <a:p>
            <a:pPr marL="514350" indent="-514350">
              <a:spcAft>
                <a:spcPts val="2400"/>
              </a:spcAft>
              <a:buFont typeface="Wingdings" pitchFamily="2" charset="2"/>
              <a:buChar char="§"/>
            </a:pPr>
            <a:r>
              <a:rPr lang="en-US" sz="3200" dirty="0" smtClean="0"/>
              <a:t>Create and solve mathematical models.</a:t>
            </a:r>
          </a:p>
          <a:p>
            <a:pPr marL="514350" indent="-514350">
              <a:spcAft>
                <a:spcPts val="2400"/>
              </a:spcAft>
              <a:buFont typeface="Wingdings" pitchFamily="2" charset="2"/>
              <a:buChar char="§"/>
            </a:pPr>
            <a:r>
              <a:rPr lang="en-US" sz="3200" dirty="0" smtClean="0"/>
              <a:t>Analyze the result.</a:t>
            </a:r>
          </a:p>
          <a:p>
            <a:pPr marL="514350" indent="-514350">
              <a:spcAft>
                <a:spcPts val="2400"/>
              </a:spcAft>
              <a:buFont typeface="Wingdings" pitchFamily="2" charset="2"/>
              <a:buChar char="§"/>
            </a:pPr>
            <a:r>
              <a:rPr lang="en-US" sz="3200" dirty="0" smtClean="0"/>
              <a:t>Report and support your results.</a:t>
            </a:r>
          </a:p>
          <a:p>
            <a:pPr marL="514350" indent="-514350">
              <a:spcAft>
                <a:spcPts val="2400"/>
              </a:spcAft>
              <a:buNone/>
            </a:pPr>
            <a:r>
              <a:rPr lang="en-US" sz="1800" dirty="0" smtClean="0"/>
              <a:t>                     </a:t>
            </a:r>
            <a:endParaRPr 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37"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900" decel="100000" fill="hold"/>
                                        <p:tgtEl>
                                          <p:spTgt spid="3">
                                            <p:txEl>
                                              <p:pRg st="4" end="4"/>
                                            </p:txEl>
                                          </p:spTgt>
                                        </p:tgtEl>
                                        <p:attrNameLst>
                                          <p:attrName>ppt_y</p:attrName>
                                        </p:attrNameLst>
                                      </p:cBhvr>
                                      <p:tavLst>
                                        <p:tav tm="0">
                                          <p:val>
                                            <p:strVal val="#ppt_y+1"/>
                                          </p:val>
                                        </p:tav>
                                        <p:tav tm="100000">
                                          <p:val>
                                            <p:strVal val="#ppt_y-.03"/>
                                          </p:val>
                                        </p:tav>
                                      </p:tavLst>
                                    </p:anim>
                                    <p:anim calcmode="lin" valueType="num">
                                      <p:cBhvr>
                                        <p:cTn id="42" dur="100" accel="100000" fill="hold">
                                          <p:stCondLst>
                                            <p:cond delay="900"/>
                                          </p:stCondLst>
                                        </p:cTn>
                                        <p:tgtEl>
                                          <p:spTgt spid="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37" presetClass="entr" presetSubtype="0" fill="hold" grpId="0" nodeType="click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Effect transition="in" filter="fade">
                                      <p:cBhvr>
                                        <p:cTn id="47" dur="1000"/>
                                        <p:tgtEl>
                                          <p:spTgt spid="3">
                                            <p:txEl>
                                              <p:pRg st="5" end="5"/>
                                            </p:txEl>
                                          </p:spTgt>
                                        </p:tgtEl>
                                      </p:cBhvr>
                                    </p:animEffect>
                                    <p:anim calcmode="lin" valueType="num">
                                      <p:cBhvr>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9" dur="900" decel="100000" fill="hold"/>
                                        <p:tgtEl>
                                          <p:spTgt spid="3">
                                            <p:txEl>
                                              <p:pRg st="5" end="5"/>
                                            </p:txEl>
                                          </p:spTgt>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3">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Begin with a real-world </a:t>
            </a:r>
            <a:br>
              <a:rPr lang="en-US" dirty="0" smtClean="0"/>
            </a:br>
            <a:r>
              <a:rPr lang="en-US" dirty="0" smtClean="0"/>
              <a:t> situation</a:t>
            </a:r>
            <a:endParaRPr lang="en-US" dirty="0"/>
          </a:p>
        </p:txBody>
      </p:sp>
      <p:sp>
        <p:nvSpPr>
          <p:cNvPr id="3" name="Content Placeholder 2"/>
          <p:cNvSpPr>
            <a:spLocks noGrp="1"/>
          </p:cNvSpPr>
          <p:nvPr>
            <p:ph idx="1"/>
          </p:nvPr>
        </p:nvSpPr>
        <p:spPr/>
        <p:txBody>
          <a:bodyPr>
            <a:normAutofit/>
          </a:bodyPr>
          <a:lstStyle/>
          <a:p>
            <a:pPr>
              <a:spcAft>
                <a:spcPts val="2400"/>
              </a:spcAft>
              <a:buFont typeface="Wingdings" pitchFamily="2" charset="2"/>
              <a:buChar char="§"/>
            </a:pPr>
            <a:r>
              <a:rPr lang="en-US" sz="3200" dirty="0" smtClean="0"/>
              <a:t>Problem to solve?</a:t>
            </a:r>
          </a:p>
          <a:p>
            <a:pPr>
              <a:spcAft>
                <a:spcPts val="2400"/>
              </a:spcAft>
              <a:buFont typeface="Wingdings" pitchFamily="2" charset="2"/>
              <a:buChar char="§"/>
            </a:pPr>
            <a:r>
              <a:rPr lang="en-US" sz="3200" dirty="0" smtClean="0"/>
              <a:t>Situation to understand</a:t>
            </a:r>
          </a:p>
          <a:p>
            <a:pPr>
              <a:spcAft>
                <a:spcPts val="2400"/>
              </a:spcAft>
              <a:buFont typeface="Wingdings" pitchFamily="2" charset="2"/>
              <a:buChar char="§"/>
            </a:pPr>
            <a:r>
              <a:rPr lang="en-US" sz="3200" dirty="0" smtClean="0"/>
              <a:t>Decision to make</a:t>
            </a:r>
          </a:p>
          <a:p>
            <a:pPr>
              <a:spcAft>
                <a:spcPts val="2400"/>
              </a:spcAft>
              <a:buFont typeface="Wingdings" pitchFamily="2" charset="2"/>
              <a:buChar char="§"/>
            </a:pPr>
            <a:r>
              <a:rPr lang="en-US" sz="3200" dirty="0" smtClean="0"/>
              <a:t>Product or process to create or improve</a:t>
            </a:r>
          </a:p>
          <a:p>
            <a:pPr>
              <a:spcAft>
                <a:spcPts val="2400"/>
              </a:spcAft>
              <a:buFont typeface="Wingdings" pitchFamily="2" charset="2"/>
              <a:buChar char="§"/>
            </a:pPr>
            <a:r>
              <a:rPr lang="en-US" sz="3200" dirty="0" smtClean="0"/>
              <a:t>Question to answer – “I wonder…”</a:t>
            </a:r>
            <a:endParaRPr lang="en-US" sz="3200" dirty="0"/>
          </a:p>
        </p:txBody>
      </p:sp>
      <p:pic>
        <p:nvPicPr>
          <p:cNvPr id="4" name="Content Placeholder 3" descr="CMC Pics 001.jpg"/>
          <p:cNvPicPr>
            <a:picLocks noChangeAspect="1"/>
          </p:cNvPicPr>
          <p:nvPr/>
        </p:nvPicPr>
        <p:blipFill>
          <a:blip r:embed="rId3"/>
          <a:stretch>
            <a:fillRect/>
          </a:stretch>
        </p:blipFill>
        <p:spPr>
          <a:xfrm rot="1260095">
            <a:off x="5550785" y="1513549"/>
            <a:ext cx="2895600" cy="21717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Identify key factors and  </a:t>
            </a:r>
            <a:br>
              <a:rPr lang="en-US" dirty="0" smtClean="0"/>
            </a:br>
            <a:r>
              <a:rPr lang="en-US" dirty="0" smtClean="0"/>
              <a:t> simplify</a:t>
            </a:r>
            <a:endParaRPr lang="en-US" dirty="0"/>
          </a:p>
        </p:txBody>
      </p:sp>
      <p:sp>
        <p:nvSpPr>
          <p:cNvPr id="3" name="Content Placeholder 2"/>
          <p:cNvSpPr>
            <a:spLocks noGrp="1"/>
          </p:cNvSpPr>
          <p:nvPr>
            <p:ph idx="1"/>
          </p:nvPr>
        </p:nvSpPr>
        <p:spPr/>
        <p:txBody>
          <a:bodyPr>
            <a:normAutofit/>
          </a:bodyPr>
          <a:lstStyle/>
          <a:p>
            <a:pPr>
              <a:spcAft>
                <a:spcPts val="2400"/>
              </a:spcAft>
              <a:buFont typeface="Wingdings" pitchFamily="2" charset="2"/>
              <a:buChar char="§"/>
            </a:pPr>
            <a:r>
              <a:rPr lang="en-US" sz="3200" dirty="0" smtClean="0"/>
              <a:t>What are my variables?</a:t>
            </a:r>
          </a:p>
          <a:p>
            <a:pPr>
              <a:spcAft>
                <a:spcPts val="2400"/>
              </a:spcAft>
              <a:buFont typeface="Wingdings" pitchFamily="2" charset="2"/>
              <a:buChar char="§"/>
            </a:pPr>
            <a:r>
              <a:rPr lang="en-US" sz="3200" dirty="0" smtClean="0"/>
              <a:t>What are my constants?</a:t>
            </a:r>
          </a:p>
          <a:p>
            <a:pPr>
              <a:spcAft>
                <a:spcPts val="2400"/>
              </a:spcAft>
              <a:buFont typeface="Wingdings" pitchFamily="2" charset="2"/>
              <a:buChar char="§"/>
            </a:pPr>
            <a:r>
              <a:rPr lang="en-US" sz="3200" dirty="0" smtClean="0"/>
              <a:t>Assumptions?</a:t>
            </a:r>
          </a:p>
          <a:p>
            <a:pPr>
              <a:spcAft>
                <a:spcPts val="2400"/>
              </a:spcAft>
              <a:buFont typeface="Wingdings" pitchFamily="2" charset="2"/>
              <a:buChar char="§"/>
            </a:pPr>
            <a:r>
              <a:rPr lang="en-US" sz="3200" dirty="0" smtClean="0"/>
              <a:t>Features to ignore?</a:t>
            </a:r>
            <a:endParaRPr lang="en-US" sz="3200" dirty="0"/>
          </a:p>
        </p:txBody>
      </p:sp>
      <p:pic>
        <p:nvPicPr>
          <p:cNvPr id="4" name="Content Placeholder 3" descr="CMC Pics 003.jpg"/>
          <p:cNvPicPr>
            <a:picLocks noChangeAspect="1"/>
          </p:cNvPicPr>
          <p:nvPr/>
        </p:nvPicPr>
        <p:blipFill>
          <a:blip r:embed="rId2"/>
          <a:stretch>
            <a:fillRect/>
          </a:stretch>
        </p:blipFill>
        <p:spPr>
          <a:xfrm>
            <a:off x="4800600" y="3657600"/>
            <a:ext cx="3192992" cy="239474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 Create and solve</a:t>
            </a:r>
            <a:br>
              <a:rPr lang="en-US" dirty="0" smtClean="0"/>
            </a:br>
            <a:r>
              <a:rPr lang="en-US" dirty="0" smtClean="0"/>
              <a:t> mathematical models</a:t>
            </a:r>
            <a:endParaRPr lang="en-US" dirty="0"/>
          </a:p>
        </p:txBody>
      </p:sp>
      <p:sp>
        <p:nvSpPr>
          <p:cNvPr id="3" name="Content Placeholder 2"/>
          <p:cNvSpPr>
            <a:spLocks noGrp="1"/>
          </p:cNvSpPr>
          <p:nvPr>
            <p:ph idx="1"/>
          </p:nvPr>
        </p:nvSpPr>
        <p:spPr/>
        <p:txBody>
          <a:bodyPr>
            <a:normAutofit/>
          </a:bodyPr>
          <a:lstStyle/>
          <a:p>
            <a:pPr>
              <a:buFont typeface="Wingdings" pitchFamily="2" charset="2"/>
              <a:buChar char="§"/>
            </a:pPr>
            <a:r>
              <a:rPr lang="en-US" dirty="0" smtClean="0"/>
              <a:t>Create a plan</a:t>
            </a:r>
          </a:p>
          <a:p>
            <a:pPr>
              <a:buFont typeface="Wingdings" pitchFamily="2" charset="2"/>
              <a:buChar char="§"/>
            </a:pPr>
            <a:r>
              <a:rPr lang="en-US" dirty="0" smtClean="0"/>
              <a:t>Use math!</a:t>
            </a:r>
          </a:p>
          <a:p>
            <a:pPr lvl="1">
              <a:buFont typeface="Wingdings" pitchFamily="2" charset="2"/>
              <a:buChar char="§"/>
            </a:pPr>
            <a:r>
              <a:rPr lang="en-US" dirty="0" smtClean="0"/>
              <a:t>Pictures</a:t>
            </a:r>
          </a:p>
          <a:p>
            <a:pPr lvl="1">
              <a:buFont typeface="Wingdings" pitchFamily="2" charset="2"/>
              <a:buChar char="§"/>
            </a:pPr>
            <a:r>
              <a:rPr lang="en-US" dirty="0" smtClean="0"/>
              <a:t>Drawings</a:t>
            </a:r>
          </a:p>
          <a:p>
            <a:pPr lvl="1">
              <a:buFont typeface="Wingdings" pitchFamily="2" charset="2"/>
              <a:buChar char="§"/>
            </a:pPr>
            <a:r>
              <a:rPr lang="en-US" dirty="0" smtClean="0"/>
              <a:t>Graphs</a:t>
            </a:r>
          </a:p>
          <a:p>
            <a:pPr lvl="1">
              <a:buFont typeface="Wingdings" pitchFamily="2" charset="2"/>
              <a:buChar char="§"/>
            </a:pPr>
            <a:r>
              <a:rPr lang="en-US" dirty="0" smtClean="0"/>
              <a:t>Equations</a:t>
            </a:r>
          </a:p>
          <a:p>
            <a:pPr lvl="1">
              <a:buFont typeface="Wingdings" pitchFamily="2" charset="2"/>
              <a:buChar char="§"/>
            </a:pPr>
            <a:r>
              <a:rPr lang="en-US" dirty="0" smtClean="0"/>
              <a:t>Tables</a:t>
            </a:r>
          </a:p>
          <a:p>
            <a:pPr lvl="1">
              <a:buFont typeface="Wingdings" pitchFamily="2" charset="2"/>
              <a:buChar char="§"/>
            </a:pPr>
            <a:r>
              <a:rPr lang="en-US" dirty="0" smtClean="0"/>
              <a:t>Spreadsheets</a:t>
            </a:r>
          </a:p>
          <a:p>
            <a:pPr lvl="1">
              <a:buFont typeface="Wingdings" pitchFamily="2" charset="2"/>
              <a:buChar char="§"/>
            </a:pPr>
            <a:r>
              <a:rPr lang="en-US" dirty="0" smtClean="0"/>
              <a:t>Maps</a:t>
            </a:r>
          </a:p>
          <a:p>
            <a:pPr>
              <a:buFont typeface="Wingdings" pitchFamily="2" charset="2"/>
              <a:buChar char="§"/>
            </a:pPr>
            <a:r>
              <a:rPr lang="en-US" dirty="0" smtClean="0"/>
              <a:t>Check for reasonableness</a:t>
            </a:r>
          </a:p>
          <a:p>
            <a:pPr>
              <a:buFont typeface="Wingdings" pitchFamily="2" charset="2"/>
              <a:buChar char="§"/>
            </a:pPr>
            <a:r>
              <a:rPr lang="en-US" dirty="0" smtClean="0"/>
              <a:t>Rework if needed</a:t>
            </a:r>
          </a:p>
        </p:txBody>
      </p:sp>
      <p:pic>
        <p:nvPicPr>
          <p:cNvPr id="4" name="Content Placeholder 3" descr="CMC Pics 004.jpg"/>
          <p:cNvPicPr>
            <a:picLocks noChangeAspect="1"/>
          </p:cNvPicPr>
          <p:nvPr/>
        </p:nvPicPr>
        <p:blipFill>
          <a:blip r:embed="rId2"/>
          <a:stretch>
            <a:fillRect/>
          </a:stretch>
        </p:blipFill>
        <p:spPr>
          <a:xfrm>
            <a:off x="3581400" y="1752600"/>
            <a:ext cx="2514600" cy="1885950"/>
          </a:xfrm>
          <a:prstGeom prst="rect">
            <a:avLst/>
          </a:prstGeom>
        </p:spPr>
      </p:pic>
      <p:pic>
        <p:nvPicPr>
          <p:cNvPr id="5" name="Content Placeholder 3" descr="CMC Pics 002.jpg"/>
          <p:cNvPicPr>
            <a:picLocks noChangeAspect="1"/>
          </p:cNvPicPr>
          <p:nvPr/>
        </p:nvPicPr>
        <p:blipFill>
          <a:blip r:embed="rId3"/>
          <a:stretch>
            <a:fillRect/>
          </a:stretch>
        </p:blipFill>
        <p:spPr>
          <a:xfrm>
            <a:off x="5105400" y="3886200"/>
            <a:ext cx="2614084" cy="1960563"/>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239000" cy="1143000"/>
          </a:xfrm>
        </p:spPr>
        <p:txBody>
          <a:bodyPr/>
          <a:lstStyle/>
          <a:p>
            <a:pPr algn="ctr"/>
            <a:r>
              <a:rPr lang="en-US" dirty="0" smtClean="0"/>
              <a:t>Analyze the result</a:t>
            </a:r>
            <a:endParaRPr lang="en-US" dirty="0"/>
          </a:p>
        </p:txBody>
      </p:sp>
      <p:sp>
        <p:nvSpPr>
          <p:cNvPr id="3" name="Content Placeholder 2"/>
          <p:cNvSpPr>
            <a:spLocks noGrp="1"/>
          </p:cNvSpPr>
          <p:nvPr>
            <p:ph idx="1"/>
          </p:nvPr>
        </p:nvSpPr>
        <p:spPr>
          <a:xfrm>
            <a:off x="457200" y="1219200"/>
            <a:ext cx="7239000" cy="4846320"/>
          </a:xfrm>
        </p:spPr>
        <p:txBody>
          <a:bodyPr>
            <a:normAutofit/>
          </a:bodyPr>
          <a:lstStyle/>
          <a:p>
            <a:pPr>
              <a:spcAft>
                <a:spcPts val="600"/>
              </a:spcAft>
              <a:buFont typeface="Wingdings" pitchFamily="2" charset="2"/>
              <a:buChar char="§"/>
            </a:pPr>
            <a:r>
              <a:rPr lang="en-US" sz="3200" dirty="0" smtClean="0"/>
              <a:t>Will it work?</a:t>
            </a:r>
          </a:p>
          <a:p>
            <a:pPr>
              <a:spcAft>
                <a:spcPts val="600"/>
              </a:spcAft>
              <a:buFont typeface="Wingdings" pitchFamily="2" charset="2"/>
              <a:buChar char="§"/>
            </a:pPr>
            <a:r>
              <a:rPr lang="en-US" sz="3200" dirty="0" smtClean="0"/>
              <a:t>Is it doable?</a:t>
            </a:r>
          </a:p>
          <a:p>
            <a:pPr>
              <a:spcAft>
                <a:spcPts val="600"/>
              </a:spcAft>
              <a:buFont typeface="Wingdings" pitchFamily="2" charset="2"/>
              <a:buChar char="§"/>
            </a:pPr>
            <a:r>
              <a:rPr lang="en-US" sz="3200" dirty="0" smtClean="0"/>
              <a:t>Do we need to simplify?</a:t>
            </a:r>
          </a:p>
          <a:p>
            <a:pPr>
              <a:spcAft>
                <a:spcPts val="600"/>
              </a:spcAft>
              <a:buFont typeface="Wingdings" pitchFamily="2" charset="2"/>
              <a:buChar char="§"/>
            </a:pPr>
            <a:r>
              <a:rPr lang="en-US" sz="3200" dirty="0" smtClean="0"/>
              <a:t>Add back complexity?</a:t>
            </a:r>
          </a:p>
          <a:p>
            <a:pPr>
              <a:spcAft>
                <a:spcPts val="600"/>
              </a:spcAft>
              <a:buFont typeface="Wingdings" pitchFamily="2" charset="2"/>
              <a:buChar char="§"/>
            </a:pPr>
            <a:r>
              <a:rPr lang="en-US" sz="3200" dirty="0" smtClean="0"/>
              <a:t>Change the question?</a:t>
            </a:r>
          </a:p>
          <a:p>
            <a:pPr>
              <a:spcAft>
                <a:spcPts val="600"/>
              </a:spcAft>
              <a:buFont typeface="Wingdings" pitchFamily="2" charset="2"/>
              <a:buChar char="§"/>
            </a:pPr>
            <a:r>
              <a:rPr lang="en-US" sz="3200" dirty="0" smtClean="0"/>
              <a:t>Change assumptions?</a:t>
            </a:r>
          </a:p>
          <a:p>
            <a:pPr>
              <a:spcAft>
                <a:spcPts val="600"/>
              </a:spcAft>
              <a:buFont typeface="Wingdings" pitchFamily="2" charset="2"/>
              <a:buChar char="§"/>
            </a:pPr>
            <a:r>
              <a:rPr lang="en-US" sz="3200" dirty="0" smtClean="0"/>
              <a:t>Change the model?</a:t>
            </a:r>
            <a:endParaRPr lang="en-US" sz="3200" dirty="0"/>
          </a:p>
        </p:txBody>
      </p:sp>
      <p:pic>
        <p:nvPicPr>
          <p:cNvPr id="4" name="Picture 3"/>
          <p:cNvPicPr>
            <a:picLocks noChangeAspect="1"/>
          </p:cNvPicPr>
          <p:nvPr/>
        </p:nvPicPr>
        <p:blipFill>
          <a:blip r:embed="rId2"/>
          <a:stretch>
            <a:fillRect/>
          </a:stretch>
        </p:blipFill>
        <p:spPr>
          <a:xfrm>
            <a:off x="5562600" y="1727200"/>
            <a:ext cx="2142463" cy="4749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lide(fromBottom)">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lide(fromBottom)">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lide(fromBottom)">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lide(fromBottom)">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2" presetClass="entr" presetSubtype="4"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slide(fromBottom)">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slide(fromBottom)">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Report and support</a:t>
            </a:r>
            <a:br>
              <a:rPr lang="en-US" dirty="0" smtClean="0"/>
            </a:br>
            <a:r>
              <a:rPr lang="en-US" dirty="0" smtClean="0"/>
              <a:t>your results</a:t>
            </a:r>
            <a:endParaRPr lang="en-US" dirty="0"/>
          </a:p>
        </p:txBody>
      </p:sp>
      <p:sp>
        <p:nvSpPr>
          <p:cNvPr id="3" name="Content Placeholder 2"/>
          <p:cNvSpPr>
            <a:spLocks noGrp="1"/>
          </p:cNvSpPr>
          <p:nvPr>
            <p:ph idx="1"/>
          </p:nvPr>
        </p:nvSpPr>
        <p:spPr>
          <a:xfrm>
            <a:off x="457200" y="1609416"/>
            <a:ext cx="7239000" cy="4257984"/>
          </a:xfrm>
        </p:spPr>
        <p:txBody>
          <a:bodyPr>
            <a:normAutofit/>
          </a:bodyPr>
          <a:lstStyle/>
          <a:p>
            <a:pPr>
              <a:spcAft>
                <a:spcPts val="1800"/>
              </a:spcAft>
              <a:buFont typeface="Wingdings" pitchFamily="2" charset="2"/>
              <a:buChar char="§"/>
            </a:pPr>
            <a:r>
              <a:rPr lang="en-US" sz="3200" dirty="0" smtClean="0"/>
              <a:t>Share your findings</a:t>
            </a:r>
          </a:p>
          <a:p>
            <a:pPr>
              <a:spcAft>
                <a:spcPts val="1800"/>
              </a:spcAft>
              <a:buFont typeface="Wingdings" pitchFamily="2" charset="2"/>
              <a:buChar char="§"/>
            </a:pPr>
            <a:r>
              <a:rPr lang="en-US" sz="3200" dirty="0" smtClean="0"/>
              <a:t>Receive feedback</a:t>
            </a:r>
          </a:p>
          <a:p>
            <a:pPr>
              <a:spcAft>
                <a:spcPts val="1800"/>
              </a:spcAft>
              <a:buFont typeface="Wingdings" pitchFamily="2" charset="2"/>
              <a:buChar char="§"/>
            </a:pPr>
            <a:r>
              <a:rPr lang="en-US" sz="3200" dirty="0" smtClean="0"/>
              <a:t>Accept suggestions</a:t>
            </a:r>
          </a:p>
          <a:p>
            <a:pPr>
              <a:spcAft>
                <a:spcPts val="1800"/>
              </a:spcAft>
              <a:buFont typeface="Wingdings" pitchFamily="2" charset="2"/>
              <a:buChar char="§"/>
            </a:pPr>
            <a:r>
              <a:rPr lang="en-US" sz="3200" dirty="0" smtClean="0"/>
              <a:t>Act!</a:t>
            </a:r>
            <a:endParaRPr lang="en-US" sz="3200" dirty="0"/>
          </a:p>
        </p:txBody>
      </p:sp>
      <p:pic>
        <p:nvPicPr>
          <p:cNvPr id="6" name="Picture 5"/>
          <p:cNvPicPr>
            <a:picLocks noChangeAspect="1"/>
          </p:cNvPicPr>
          <p:nvPr/>
        </p:nvPicPr>
        <p:blipFill>
          <a:blip r:embed="rId3"/>
          <a:stretch>
            <a:fillRect/>
          </a:stretch>
        </p:blipFill>
        <p:spPr>
          <a:xfrm>
            <a:off x="4433047" y="2819400"/>
            <a:ext cx="3415553" cy="3096768"/>
          </a:xfrm>
          <a:prstGeom prst="rect">
            <a:avLst/>
          </a:prstGeom>
        </p:spPr>
      </p:pic>
      <p:sp>
        <p:nvSpPr>
          <p:cNvPr id="7" name="TextBox 6"/>
          <p:cNvSpPr txBox="1"/>
          <p:nvPr/>
        </p:nvSpPr>
        <p:spPr>
          <a:xfrm>
            <a:off x="2895600" y="6180892"/>
            <a:ext cx="3429000" cy="677108"/>
          </a:xfrm>
          <a:prstGeom prst="rect">
            <a:avLst/>
          </a:prstGeom>
          <a:noFill/>
        </p:spPr>
        <p:txBody>
          <a:bodyPr wrap="square" rtlCol="0">
            <a:spAutoFit/>
          </a:bodyPr>
          <a:lstStyle/>
          <a:p>
            <a:r>
              <a:rPr lang="en-US" sz="2400" dirty="0" smtClean="0"/>
              <a:t>video time!</a:t>
            </a:r>
            <a:endParaRPr lang="en-US" dirty="0" smtClean="0"/>
          </a:p>
          <a:p>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900" decel="100000" fill="hold"/>
                                        <p:tgtEl>
                                          <p:spTgt spid="3">
                                            <p:txEl>
                                              <p:pRg st="1" end="1"/>
                                            </p:txEl>
                                          </p:spTgt>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7"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1000"/>
                                        <p:tgtEl>
                                          <p:spTgt spid="3">
                                            <p:txEl>
                                              <p:pRg st="2" end="2"/>
                                            </p:txEl>
                                          </p:spTgt>
                                        </p:tgtEl>
                                      </p:cBhvr>
                                    </p:animEffect>
                                    <p:anim calcmode="lin" valueType="num">
                                      <p:cBhvr>
                                        <p:cTn id="24"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5"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7"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1000"/>
                                        <p:tgtEl>
                                          <p:spTgt spid="3">
                                            <p:txEl>
                                              <p:pRg st="3" end="3"/>
                                            </p:txEl>
                                          </p:spTgt>
                                        </p:tgtEl>
                                      </p:cBhvr>
                                    </p:animEffect>
                                    <p:anim calcmode="lin" valueType="num">
                                      <p:cBhvr>
                                        <p:cTn id="3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3">
                                            <p:txEl>
                                              <p:pRg st="3" end="3"/>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3">
                                            <p:txEl>
                                              <p:pRg st="3" end="3"/>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43499"/>
            <a:ext cx="9144000" cy="690149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Shape 176"/>
          <p:cNvSpPr txBox="1">
            <a:spLocks noGrp="1"/>
          </p:cNvSpPr>
          <p:nvPr>
            <p:ph type="title"/>
          </p:nvPr>
        </p:nvSpPr>
        <p:spPr>
          <a:xfrm>
            <a:off x="457200" y="-152400"/>
            <a:ext cx="7239000" cy="1143000"/>
          </a:xfrm>
          <a:prstGeom prst="rect">
            <a:avLst/>
          </a:prstGeom>
          <a:noFill/>
          <a:ln>
            <a:noFill/>
          </a:ln>
        </p:spPr>
        <p:txBody>
          <a:bodyPr lIns="45700" tIns="0" rIns="45700" bIns="0" anchor="b" anchorCtr="0">
            <a:noAutofit/>
          </a:bodyPr>
          <a:lstStyle/>
          <a:p>
            <a:pPr lvl="0">
              <a:spcBef>
                <a:spcPts val="0"/>
              </a:spcBef>
              <a:buSzPct val="25000"/>
            </a:pPr>
            <a:r>
              <a:rPr lang="en-US" sz="4000" dirty="0" smtClean="0"/>
              <a:t>About us</a:t>
            </a:r>
            <a:endParaRPr lang="en-US" sz="3800" b="1" i="0" u="none" strike="noStrike" cap="none" baseline="0" dirty="0">
              <a:solidFill>
                <a:srgbClr val="FEFAF4"/>
              </a:solidFill>
              <a:latin typeface="Trebuchet MS"/>
              <a:ea typeface="Trebuchet MS"/>
              <a:cs typeface="Trebuchet MS"/>
              <a:sym typeface="Trebuchet MS"/>
            </a:endParaRPr>
          </a:p>
        </p:txBody>
      </p:sp>
      <p:sp>
        <p:nvSpPr>
          <p:cNvPr id="177" name="Shape 177"/>
          <p:cNvSpPr txBox="1">
            <a:spLocks noGrp="1"/>
          </p:cNvSpPr>
          <p:nvPr>
            <p:ph idx="1"/>
          </p:nvPr>
        </p:nvSpPr>
        <p:spPr>
          <a:xfrm>
            <a:off x="457200" y="1143000"/>
            <a:ext cx="7239000" cy="54102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Michele Appleby, Hilda Castillo, and </a:t>
            </a:r>
            <a:r>
              <a:rPr lang="en-US" sz="2400" b="0" i="0" u="none" strike="noStrike" cap="none" baseline="0" dirty="0" smtClean="0">
                <a:solidFill>
                  <a:schemeClr val="dk1"/>
                </a:solidFill>
                <a:latin typeface="Trebuchet MS"/>
                <a:ea typeface="Trebuchet MS"/>
                <a:cs typeface="Trebuchet MS"/>
                <a:sym typeface="Trebuchet MS"/>
              </a:rPr>
              <a:t>Min</a:t>
            </a:r>
            <a:r>
              <a:rPr lang="en-US" sz="2400" b="0" i="0" u="none" strike="noStrike" cap="none" dirty="0" smtClean="0">
                <a:solidFill>
                  <a:schemeClr val="dk1"/>
                </a:solidFill>
                <a:latin typeface="Trebuchet MS"/>
                <a:ea typeface="Trebuchet MS"/>
                <a:cs typeface="Trebuchet MS"/>
                <a:sym typeface="Trebuchet MS"/>
              </a:rPr>
              <a:t> S</a:t>
            </a:r>
            <a:r>
              <a:rPr lang="en-US" sz="2400" b="0" i="0" u="none" strike="noStrike" cap="none" baseline="0" dirty="0" smtClean="0">
                <a:solidFill>
                  <a:schemeClr val="dk1"/>
                </a:solidFill>
                <a:latin typeface="Trebuchet MS"/>
                <a:ea typeface="Trebuchet MS"/>
                <a:cs typeface="Trebuchet MS"/>
                <a:sym typeface="Trebuchet MS"/>
              </a:rPr>
              <a:t>ung </a:t>
            </a:r>
            <a:r>
              <a:rPr lang="en-US" sz="2400" b="0" i="0" u="none" strike="noStrike" cap="none" baseline="0" dirty="0">
                <a:solidFill>
                  <a:schemeClr val="dk1"/>
                </a:solidFill>
                <a:latin typeface="Trebuchet MS"/>
                <a:ea typeface="Trebuchet MS"/>
                <a:cs typeface="Trebuchet MS"/>
                <a:sym typeface="Trebuchet MS"/>
              </a:rPr>
              <a:t>Ku</a:t>
            </a:r>
          </a:p>
          <a:p>
            <a:pPr marL="273050" marR="0" lvl="0" indent="-273050" algn="l" rtl="0">
              <a:spcBef>
                <a:spcPts val="60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32 years combined teaching experience in 4-8th grade in Ontario Montclair School District.</a:t>
            </a:r>
            <a:endParaRPr lang="en-US" sz="24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600"/>
              </a:spcBef>
              <a:spcAft>
                <a:spcPts val="1800"/>
              </a:spcAft>
              <a:buClr>
                <a:schemeClr val="dk2"/>
              </a:buClr>
              <a:buSzPct val="73000"/>
              <a:buFont typeface="Wingdings" pitchFamily="2" charset="2"/>
              <a:buChar char="§"/>
            </a:pPr>
            <a:r>
              <a:rPr lang="en-US" sz="2400" dirty="0" smtClean="0">
                <a:solidFill>
                  <a:schemeClr val="dk1"/>
                </a:solidFill>
                <a:latin typeface="Trebuchet MS"/>
                <a:ea typeface="Trebuchet MS"/>
                <a:cs typeface="Trebuchet MS"/>
                <a:sym typeface="Trebuchet MS"/>
              </a:rPr>
              <a:t>Active p</a:t>
            </a:r>
            <a:r>
              <a:rPr lang="en-US" sz="2400" b="0" i="0" u="none" strike="noStrike" cap="none" baseline="0" dirty="0" smtClean="0">
                <a:solidFill>
                  <a:schemeClr val="dk1"/>
                </a:solidFill>
                <a:latin typeface="Trebuchet MS"/>
                <a:ea typeface="Trebuchet MS"/>
                <a:cs typeface="Trebuchet MS"/>
                <a:sym typeface="Trebuchet MS"/>
              </a:rPr>
              <a:t>articipants </a:t>
            </a:r>
            <a:r>
              <a:rPr lang="en-US" sz="2400" b="0" i="0" u="none" strike="noStrike" cap="none" baseline="0" dirty="0">
                <a:solidFill>
                  <a:schemeClr val="dk1"/>
                </a:solidFill>
                <a:latin typeface="Trebuchet MS"/>
                <a:ea typeface="Trebuchet MS"/>
                <a:cs typeface="Trebuchet MS"/>
                <a:sym typeface="Trebuchet MS"/>
              </a:rPr>
              <a:t>of Algebraic Concepts for Elementary Students (ACES) since summer of 2010 facilitated by California State University of San Bernardino.</a:t>
            </a:r>
          </a:p>
          <a:p>
            <a:pPr marL="273050" marR="0" lvl="0" indent="-273050" algn="l" rtl="0">
              <a:spcBef>
                <a:spcPts val="600"/>
              </a:spcBef>
              <a:spcAft>
                <a:spcPts val="1800"/>
              </a:spcAft>
              <a:buClr>
                <a:schemeClr val="dk2"/>
              </a:buClr>
              <a:buSzPct val="73000"/>
              <a:buFont typeface="Wingdings" pitchFamily="2" charset="2"/>
              <a:buChar char="§"/>
            </a:pPr>
            <a:r>
              <a:rPr lang="en-US" sz="2400" b="0" i="0" u="none" strike="noStrike" cap="none" baseline="0" dirty="0">
                <a:solidFill>
                  <a:schemeClr val="dk1"/>
                </a:solidFill>
                <a:latin typeface="Trebuchet MS"/>
                <a:ea typeface="Trebuchet MS"/>
                <a:cs typeface="Trebuchet MS"/>
                <a:sym typeface="Trebuchet MS"/>
              </a:rPr>
              <a:t>This work was supported by ACES - sponsored by the National Science Foundation, Ontario-Montclair School District, and the Center for Enhancement of Mathematics Education at CSU San Bernardino.</a:t>
            </a:r>
          </a:p>
          <a:p>
            <a:pPr marL="273050" marR="0" lvl="0" indent="-152527" algn="l" rtl="0">
              <a:spcBef>
                <a:spcPts val="600"/>
              </a:spcBef>
              <a:spcAft>
                <a:spcPts val="0"/>
              </a:spcAft>
              <a:buClr>
                <a:schemeClr val="dk2"/>
              </a:buClr>
              <a:buFont typeface="Noto Symbol"/>
              <a:buNone/>
            </a:pPr>
            <a:endParaRPr sz="26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Shape 213"/>
          <p:cNvSpPr txBox="1">
            <a:spLocks noGrp="1"/>
          </p:cNvSpPr>
          <p:nvPr>
            <p:ph type="title"/>
          </p:nvPr>
        </p:nvSpPr>
        <p:spPr>
          <a:xfrm>
            <a:off x="457200" y="762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smtClean="0"/>
              <a:t>modeling with mathematics </a:t>
            </a:r>
            <a:r>
              <a:rPr lang="en-US" sz="3600" dirty="0" smtClean="0"/>
              <a:t>in the classroom</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14" name="Shape 214"/>
          <p:cNvSpPr txBox="1">
            <a:spLocks noGrp="1"/>
          </p:cNvSpPr>
          <p:nvPr>
            <p:ph idx="1"/>
          </p:nvPr>
        </p:nvSpPr>
        <p:spPr>
          <a:xfrm>
            <a:off x="457200" y="1447800"/>
            <a:ext cx="7239000" cy="51054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2999"/>
              <a:buFont typeface="Wingdings" pitchFamily="2" charset="2"/>
              <a:buChar char="§"/>
            </a:pPr>
            <a:r>
              <a:rPr lang="en-US" sz="2400" b="0" i="0" u="none" strike="noStrike" cap="none" baseline="0" dirty="0" smtClean="0">
                <a:solidFill>
                  <a:schemeClr val="dk1"/>
                </a:solidFill>
                <a:latin typeface="Trebuchet MS"/>
                <a:ea typeface="Trebuchet MS"/>
                <a:cs typeface="Trebuchet MS"/>
                <a:sym typeface="Trebuchet MS"/>
              </a:rPr>
              <a:t>Modeling </a:t>
            </a:r>
            <a:r>
              <a:rPr lang="en-US" sz="2400" b="0" i="0" u="none" strike="noStrike" cap="none" baseline="0" dirty="0">
                <a:solidFill>
                  <a:schemeClr val="dk1"/>
                </a:solidFill>
                <a:latin typeface="Trebuchet MS"/>
                <a:ea typeface="Trebuchet MS"/>
                <a:cs typeface="Trebuchet MS"/>
                <a:sym typeface="Trebuchet MS"/>
              </a:rPr>
              <a:t>problems can be completed in one class period or over several periods. </a:t>
            </a:r>
            <a:r>
              <a:rPr lang="en-US" sz="2400" b="0" i="0" u="none" strike="noStrike" cap="none" baseline="0" dirty="0" smtClean="0">
                <a:solidFill>
                  <a:schemeClr val="dk1"/>
                </a:solidFill>
                <a:latin typeface="Trebuchet MS"/>
                <a:ea typeface="Trebuchet MS"/>
                <a:cs typeface="Trebuchet MS"/>
                <a:sym typeface="Trebuchet MS"/>
              </a:rPr>
              <a:t> </a:t>
            </a: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Simple to complex</a:t>
            </a:r>
            <a:endParaRPr lang="en-US" sz="24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Modeling problems can be used to </a:t>
            </a:r>
          </a:p>
          <a:p>
            <a:pPr marL="519938" lvl="1" indent="-273050">
              <a:spcBef>
                <a:spcPts val="0"/>
              </a:spcBef>
              <a:spcAft>
                <a:spcPts val="1800"/>
              </a:spcAft>
              <a:buClr>
                <a:schemeClr val="dk2"/>
              </a:buClr>
              <a:buSzPct val="72999"/>
              <a:buFont typeface="Wingdings" pitchFamily="2" charset="2"/>
              <a:buChar char="§"/>
            </a:pPr>
            <a:r>
              <a:rPr lang="en-US" sz="2000" dirty="0" smtClean="0">
                <a:solidFill>
                  <a:schemeClr val="dk1"/>
                </a:solidFill>
                <a:latin typeface="Trebuchet MS"/>
                <a:ea typeface="Trebuchet MS"/>
                <a:cs typeface="Trebuchet MS"/>
                <a:sym typeface="Trebuchet MS"/>
              </a:rPr>
              <a:t>Introduce new math skills</a:t>
            </a:r>
          </a:p>
          <a:p>
            <a:pPr marL="519938" lvl="1" indent="-273050">
              <a:spcBef>
                <a:spcPts val="0"/>
              </a:spcBef>
              <a:spcAft>
                <a:spcPts val="1800"/>
              </a:spcAft>
              <a:buClr>
                <a:schemeClr val="dk2"/>
              </a:buClr>
              <a:buSzPct val="72999"/>
              <a:buFont typeface="Wingdings" pitchFamily="2" charset="2"/>
              <a:buChar char="§"/>
            </a:pPr>
            <a:r>
              <a:rPr lang="en-US" sz="2000" dirty="0" smtClean="0">
                <a:solidFill>
                  <a:schemeClr val="dk1"/>
                </a:solidFill>
                <a:latin typeface="Trebuchet MS"/>
                <a:ea typeface="Trebuchet MS"/>
                <a:cs typeface="Trebuchet MS"/>
                <a:sym typeface="Trebuchet MS"/>
              </a:rPr>
              <a:t>Reinforce recently learned math skills</a:t>
            </a:r>
          </a:p>
          <a:p>
            <a:pPr marL="273050" marR="0" lvl="0" indent="-273050" algn="l" rtl="0">
              <a:spcBef>
                <a:spcPts val="0"/>
              </a:spcBef>
              <a:spcAft>
                <a:spcPts val="1800"/>
              </a:spcAft>
              <a:buClr>
                <a:schemeClr val="dk2"/>
              </a:buClr>
              <a:buSzPct val="72999"/>
              <a:buFont typeface="Wingdings" pitchFamily="2" charset="2"/>
              <a:buChar char="§"/>
            </a:pPr>
            <a:r>
              <a:rPr lang="en-US" sz="2400" dirty="0" smtClean="0">
                <a:solidFill>
                  <a:schemeClr val="dk1"/>
                </a:solidFill>
                <a:latin typeface="Trebuchet MS"/>
                <a:ea typeface="Trebuchet MS"/>
                <a:cs typeface="Trebuchet MS"/>
                <a:sym typeface="Trebuchet MS"/>
              </a:rPr>
              <a:t>Engagement will be there</a:t>
            </a:r>
          </a:p>
          <a:p>
            <a:pPr marL="273050" indent="-273050">
              <a:spcBef>
                <a:spcPts val="0"/>
              </a:spcBef>
              <a:spcAft>
                <a:spcPts val="1800"/>
              </a:spcAft>
              <a:buClr>
                <a:schemeClr val="dk2"/>
              </a:buClr>
              <a:buSzPct val="72999"/>
              <a:buFont typeface="Wingdings" pitchFamily="2" charset="2"/>
              <a:buChar char="§"/>
            </a:pPr>
            <a:r>
              <a:rPr lang="en-US" sz="2400" dirty="0" smtClean="0">
                <a:solidFill>
                  <a:schemeClr val="dk1"/>
                </a:solidFill>
                <a:ea typeface="Trebuchet MS"/>
                <a:cs typeface="Trebuchet MS"/>
                <a:sym typeface="Trebuchet MS"/>
              </a:rPr>
              <a:t>Modeling problems can be adapted to your students’ skills and grade level. </a:t>
            </a:r>
          </a:p>
          <a:p>
            <a:pPr marL="273050" marR="0" lvl="0" indent="-273050" algn="l" rtl="0">
              <a:spcBef>
                <a:spcPts val="0"/>
              </a:spcBef>
              <a:spcAft>
                <a:spcPts val="1800"/>
              </a:spcAft>
              <a:buClr>
                <a:schemeClr val="dk2"/>
              </a:buClr>
              <a:buSzPct val="72999"/>
              <a:buFont typeface="Wingdings" pitchFamily="2" charset="2"/>
              <a:buChar char="§"/>
            </a:pPr>
            <a:endParaRPr lang="en-US" sz="3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14">
                                            <p:txEl>
                                              <p:pRg st="0" end="0"/>
                                            </p:txEl>
                                          </p:spTgt>
                                        </p:tgtEl>
                                        <p:attrNameLst>
                                          <p:attrName>style.visibility</p:attrName>
                                        </p:attrNameLst>
                                      </p:cBhvr>
                                      <p:to>
                                        <p:strVal val="visible"/>
                                      </p:to>
                                    </p:set>
                                    <p:anim calcmode="lin" valueType="num">
                                      <p:cBhvr additive="base">
                                        <p:cTn id="7" dur="500"/>
                                        <p:tgtEl>
                                          <p:spTgt spid="214">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14">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14">
                                            <p:txEl>
                                              <p:pRg st="1" end="1"/>
                                            </p:txEl>
                                          </p:spTgt>
                                        </p:tgtEl>
                                        <p:attrNameLst>
                                          <p:attrName>style.visibility</p:attrName>
                                        </p:attrNameLst>
                                      </p:cBhvr>
                                      <p:to>
                                        <p:strVal val="visible"/>
                                      </p:to>
                                    </p:set>
                                    <p:anim calcmode="lin" valueType="num">
                                      <p:cBhvr additive="base">
                                        <p:cTn id="13" dur="500"/>
                                        <p:tgtEl>
                                          <p:spTgt spid="214">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14">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14">
                                            <p:txEl>
                                              <p:pRg st="2" end="2"/>
                                            </p:txEl>
                                          </p:spTgt>
                                        </p:tgtEl>
                                        <p:attrNameLst>
                                          <p:attrName>style.visibility</p:attrName>
                                        </p:attrNameLst>
                                      </p:cBhvr>
                                      <p:to>
                                        <p:strVal val="visible"/>
                                      </p:to>
                                    </p:set>
                                    <p:anim calcmode="lin" valueType="num">
                                      <p:cBhvr additive="base">
                                        <p:cTn id="19" dur="500"/>
                                        <p:tgtEl>
                                          <p:spTgt spid="214">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14">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14">
                                            <p:txEl>
                                              <p:pRg st="3" end="3"/>
                                            </p:txEl>
                                          </p:spTgt>
                                        </p:tgtEl>
                                        <p:attrNameLst>
                                          <p:attrName>style.visibility</p:attrName>
                                        </p:attrNameLst>
                                      </p:cBhvr>
                                      <p:to>
                                        <p:strVal val="visible"/>
                                      </p:to>
                                    </p:set>
                                    <p:anim calcmode="lin" valueType="num">
                                      <p:cBhvr additive="base">
                                        <p:cTn id="25" dur="500"/>
                                        <p:tgtEl>
                                          <p:spTgt spid="214">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14">
                                            <p:txEl>
                                              <p:pRg st="3" end="3"/>
                                            </p:txEl>
                                          </p:spTgt>
                                        </p:tgtEl>
                                        <p:attrNameLst>
                                          <p:attrName>ppt_h</p:attrName>
                                        </p:attrNameLst>
                                      </p:cBhvr>
                                      <p:tavLst>
                                        <p:tav tm="0">
                                          <p:val>
                                            <p:str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214">
                                            <p:txEl>
                                              <p:pRg st="4" end="4"/>
                                            </p:txEl>
                                          </p:spTgt>
                                        </p:tgtEl>
                                        <p:attrNameLst>
                                          <p:attrName>style.visibility</p:attrName>
                                        </p:attrNameLst>
                                      </p:cBhvr>
                                      <p:to>
                                        <p:strVal val="visible"/>
                                      </p:to>
                                    </p:set>
                                    <p:anim calcmode="lin" valueType="num">
                                      <p:cBhvr additive="base">
                                        <p:cTn id="31" dur="500"/>
                                        <p:tgtEl>
                                          <p:spTgt spid="214">
                                            <p:txEl>
                                              <p:pRg st="4" end="4"/>
                                            </p:txEl>
                                          </p:spTgt>
                                        </p:tgtEl>
                                        <p:attrNameLst>
                                          <p:attrName>ppt_w</p:attrName>
                                        </p:attrNameLst>
                                      </p:cBhvr>
                                      <p:tavLst>
                                        <p:tav tm="0">
                                          <p:val>
                                            <p:strVal val="0"/>
                                          </p:val>
                                        </p:tav>
                                        <p:tav tm="100000">
                                          <p:val>
                                            <p:strVal val="#ppt_w"/>
                                          </p:val>
                                        </p:tav>
                                      </p:tavLst>
                                    </p:anim>
                                    <p:anim calcmode="lin" valueType="num">
                                      <p:cBhvr additive="base">
                                        <p:cTn id="32" dur="500"/>
                                        <p:tgtEl>
                                          <p:spTgt spid="214">
                                            <p:txEl>
                                              <p:pRg st="4" end="4"/>
                                            </p:txEl>
                                          </p:spTgt>
                                        </p:tgtEl>
                                        <p:attrNameLst>
                                          <p:attrName>ppt_h</p:attrName>
                                        </p:attrNameLst>
                                      </p:cBhvr>
                                      <p:tavLst>
                                        <p:tav tm="0">
                                          <p:val>
                                            <p:str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14">
                                            <p:txEl>
                                              <p:pRg st="5" end="5"/>
                                            </p:txEl>
                                          </p:spTgt>
                                        </p:tgtEl>
                                        <p:attrNameLst>
                                          <p:attrName>style.visibility</p:attrName>
                                        </p:attrNameLst>
                                      </p:cBhvr>
                                      <p:to>
                                        <p:strVal val="visible"/>
                                      </p:to>
                                    </p:set>
                                    <p:anim calcmode="lin" valueType="num">
                                      <p:cBhvr additive="base">
                                        <p:cTn id="37" dur="500"/>
                                        <p:tgtEl>
                                          <p:spTgt spid="214">
                                            <p:txEl>
                                              <p:pRg st="5" end="5"/>
                                            </p:txEl>
                                          </p:spTgt>
                                        </p:tgtEl>
                                        <p:attrNameLst>
                                          <p:attrName>ppt_w</p:attrName>
                                        </p:attrNameLst>
                                      </p:cBhvr>
                                      <p:tavLst>
                                        <p:tav tm="0">
                                          <p:val>
                                            <p:strVal val="0"/>
                                          </p:val>
                                        </p:tav>
                                        <p:tav tm="100000">
                                          <p:val>
                                            <p:strVal val="#ppt_w"/>
                                          </p:val>
                                        </p:tav>
                                      </p:tavLst>
                                    </p:anim>
                                    <p:anim calcmode="lin" valueType="num">
                                      <p:cBhvr additive="base">
                                        <p:cTn id="38" dur="500"/>
                                        <p:tgtEl>
                                          <p:spTgt spid="214">
                                            <p:txEl>
                                              <p:pRg st="5" end="5"/>
                                            </p:txEl>
                                          </p:spTgt>
                                        </p:tgtEl>
                                        <p:attrNameLst>
                                          <p:attrName>ppt_h</p:attrName>
                                        </p:attrNameLst>
                                      </p:cBhvr>
                                      <p:tavLst>
                                        <p:tav tm="0">
                                          <p:val>
                                            <p:str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14">
                                            <p:txEl>
                                              <p:pRg st="6" end="6"/>
                                            </p:txEl>
                                          </p:spTgt>
                                        </p:tgtEl>
                                        <p:attrNameLst>
                                          <p:attrName>style.visibility</p:attrName>
                                        </p:attrNameLst>
                                      </p:cBhvr>
                                      <p:to>
                                        <p:strVal val="visible"/>
                                      </p:to>
                                    </p:set>
                                    <p:anim calcmode="lin" valueType="num">
                                      <p:cBhvr additive="base">
                                        <p:cTn id="43" dur="500"/>
                                        <p:tgtEl>
                                          <p:spTgt spid="214">
                                            <p:txEl>
                                              <p:pRg st="6" end="6"/>
                                            </p:txEl>
                                          </p:spTgt>
                                        </p:tgtEl>
                                        <p:attrNameLst>
                                          <p:attrName>ppt_w</p:attrName>
                                        </p:attrNameLst>
                                      </p:cBhvr>
                                      <p:tavLst>
                                        <p:tav tm="0">
                                          <p:val>
                                            <p:strVal val="0"/>
                                          </p:val>
                                        </p:tav>
                                        <p:tav tm="100000">
                                          <p:val>
                                            <p:strVal val="#ppt_w"/>
                                          </p:val>
                                        </p:tav>
                                      </p:tavLst>
                                    </p:anim>
                                    <p:anim calcmode="lin" valueType="num">
                                      <p:cBhvr additive="base">
                                        <p:cTn id="44" dur="500"/>
                                        <p:tgtEl>
                                          <p:spTgt spid="214">
                                            <p:txEl>
                                              <p:pRg st="6" end="6"/>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Shape 287"/>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200" dirty="0" smtClean="0"/>
              <a:t>Potential real world ideas to use for mathematical modeling</a:t>
            </a:r>
            <a:endParaRPr lang="en-US" sz="3200" b="1" i="0" u="none" strike="noStrike" cap="none" baseline="0" dirty="0">
              <a:solidFill>
                <a:srgbClr val="FEFAF4"/>
              </a:solidFill>
              <a:latin typeface="Trebuchet MS"/>
              <a:ea typeface="Trebuchet MS"/>
              <a:cs typeface="Trebuchet MS"/>
              <a:sym typeface="Trebuchet MS"/>
            </a:endParaRPr>
          </a:p>
        </p:txBody>
      </p:sp>
      <p:sp>
        <p:nvSpPr>
          <p:cNvPr id="288" name="Shape 288"/>
          <p:cNvSpPr txBox="1">
            <a:spLocks noGrp="1"/>
          </p:cNvSpPr>
          <p:nvPr>
            <p:ph idx="1"/>
          </p:nvPr>
        </p:nvSpPr>
        <p:spPr>
          <a:xfrm>
            <a:off x="457200" y="1828800"/>
            <a:ext cx="7239000" cy="4846320"/>
          </a:xfrm>
          <a:prstGeom prst="rect">
            <a:avLst/>
          </a:prstGeom>
          <a:noFill/>
          <a:ln>
            <a:noFill/>
          </a:ln>
        </p:spPr>
        <p:txBody>
          <a:bodyPr lIns="91425" tIns="45700" rIns="91425" bIns="45700" anchor="t" anchorCtr="0">
            <a:noAutofit/>
          </a:bodyPr>
          <a:lstStyle/>
          <a:p>
            <a:pPr marL="273050" indent="-317627">
              <a:buSzPct val="100000"/>
              <a:buFont typeface="Wingdings" pitchFamily="2" charset="2"/>
              <a:buChar char="§"/>
            </a:pPr>
            <a:r>
              <a:rPr lang="en-US" dirty="0" smtClean="0">
                <a:solidFill>
                  <a:schemeClr val="dk1"/>
                </a:solidFill>
                <a:ea typeface="Trebuchet MS"/>
                <a:cs typeface="Trebuchet MS"/>
                <a:sym typeface="Trebuchet MS"/>
              </a:rPr>
              <a:t>Planning a party or event</a:t>
            </a:r>
          </a:p>
          <a:p>
            <a:pPr marL="519938" lvl="1" indent="-317627">
              <a:buClr>
                <a:schemeClr val="tx2"/>
              </a:buClr>
              <a:buSzPct val="100000"/>
              <a:buFont typeface="Wingdings" pitchFamily="2" charset="2"/>
              <a:buChar char="§"/>
            </a:pPr>
            <a:r>
              <a:rPr lang="en-US" dirty="0" smtClean="0">
                <a:solidFill>
                  <a:schemeClr val="dk1"/>
                </a:solidFill>
                <a:ea typeface="Trebuchet MS"/>
                <a:cs typeface="Trebuchet MS"/>
                <a:sym typeface="Trebuchet MS"/>
              </a:rPr>
              <a:t>Examples:  </a:t>
            </a:r>
            <a:r>
              <a:rPr lang="en-US" dirty="0" err="1" smtClean="0">
                <a:solidFill>
                  <a:schemeClr val="dk1"/>
                </a:solidFill>
                <a:ea typeface="Trebuchet MS"/>
                <a:cs typeface="Trebuchet MS"/>
                <a:sym typeface="Trebuchet MS"/>
              </a:rPr>
              <a:t>Quinceñera</a:t>
            </a:r>
            <a:r>
              <a:rPr lang="en-US" dirty="0" smtClean="0">
                <a:solidFill>
                  <a:schemeClr val="dk1"/>
                </a:solidFill>
                <a:ea typeface="Trebuchet MS"/>
                <a:cs typeface="Trebuchet MS"/>
                <a:sym typeface="Trebuchet MS"/>
              </a:rPr>
              <a:t>, birthday party, wedding</a:t>
            </a:r>
          </a:p>
          <a:p>
            <a:pPr marL="519938" lvl="1" indent="-317627">
              <a:buClr>
                <a:schemeClr val="tx2"/>
              </a:buClr>
              <a:buSzPct val="100000"/>
              <a:buFont typeface="Wingdings" pitchFamily="2" charset="2"/>
              <a:buChar char="§"/>
            </a:pPr>
            <a:r>
              <a:rPr lang="en-US" dirty="0" smtClean="0">
                <a:solidFill>
                  <a:schemeClr val="dk1"/>
                </a:solidFill>
                <a:ea typeface="Trebuchet MS"/>
                <a:cs typeface="Trebuchet MS"/>
                <a:sym typeface="Trebuchet MS"/>
              </a:rPr>
              <a:t>Baking brownies for fundraiser</a:t>
            </a:r>
          </a:p>
          <a:p>
            <a:pPr marL="519938" lvl="1" indent="-317627">
              <a:buClr>
                <a:schemeClr val="tx2"/>
              </a:buClr>
              <a:buSzPct val="100000"/>
              <a:buFont typeface="Wingdings" pitchFamily="2" charset="2"/>
              <a:buChar char="§"/>
            </a:pPr>
            <a:r>
              <a:rPr lang="en-US" sz="2400" dirty="0" smtClean="0">
                <a:solidFill>
                  <a:schemeClr val="dk1"/>
                </a:solidFill>
                <a:ea typeface="Trebuchet MS"/>
                <a:cs typeface="Trebuchet MS"/>
                <a:sym typeface="Trebuchet MS"/>
              </a:rPr>
              <a:t>How much to charge for a cup of lemonade to fundraise for a field trip?</a:t>
            </a:r>
            <a:endParaRPr lang="en-US" sz="2300" dirty="0" smtClean="0">
              <a:solidFill>
                <a:schemeClr val="dk1"/>
              </a:solidFill>
              <a:latin typeface="Trebuchet MS"/>
              <a:ea typeface="Trebuchet MS"/>
              <a:cs typeface="Trebuchet MS"/>
              <a:sym typeface="Trebuchet MS"/>
            </a:endParaRPr>
          </a:p>
          <a:p>
            <a:pPr marL="273050" indent="-317627">
              <a:buSzPct val="100000"/>
              <a:buFont typeface="Wingdings" pitchFamily="2" charset="2"/>
              <a:buChar char="§"/>
            </a:pPr>
            <a:r>
              <a:rPr lang="en-US" sz="2600" dirty="0" smtClean="0">
                <a:solidFill>
                  <a:schemeClr val="dk1"/>
                </a:solidFill>
                <a:latin typeface="Trebuchet MS"/>
                <a:ea typeface="Trebuchet MS"/>
                <a:cs typeface="Trebuchet MS"/>
                <a:sym typeface="Trebuchet MS"/>
              </a:rPr>
              <a:t>Determine </a:t>
            </a:r>
            <a:r>
              <a:rPr lang="en-US" sz="2600" dirty="0">
                <a:solidFill>
                  <a:schemeClr val="dk1"/>
                </a:solidFill>
                <a:latin typeface="Trebuchet MS"/>
                <a:ea typeface="Trebuchet MS"/>
                <a:cs typeface="Trebuchet MS"/>
                <a:sym typeface="Trebuchet MS"/>
              </a:rPr>
              <a:t>the better </a:t>
            </a:r>
            <a:r>
              <a:rPr lang="en-US" sz="2600" dirty="0" smtClean="0">
                <a:solidFill>
                  <a:schemeClr val="dk1"/>
                </a:solidFill>
                <a:latin typeface="Trebuchet MS"/>
                <a:ea typeface="Trebuchet MS"/>
                <a:cs typeface="Trebuchet MS"/>
                <a:sym typeface="Trebuchet MS"/>
              </a:rPr>
              <a:t>buy</a:t>
            </a:r>
            <a:endParaRPr lang="en-US" dirty="0" smtClean="0">
              <a:solidFill>
                <a:schemeClr val="dk1"/>
              </a:solidFill>
              <a:latin typeface="Trebuchet MS"/>
              <a:ea typeface="Trebuchet MS"/>
              <a:cs typeface="Trebuchet MS"/>
              <a:sym typeface="Trebuchet MS"/>
            </a:endParaRPr>
          </a:p>
          <a:p>
            <a:pPr marL="519938" lvl="1" indent="-317627">
              <a:spcBef>
                <a:spcPts val="600"/>
              </a:spcBef>
              <a:buClr>
                <a:schemeClr val="tx2"/>
              </a:buClr>
              <a:buSzPct val="100000"/>
              <a:buFont typeface="Wingdings" pitchFamily="2" charset="2"/>
              <a:buChar char="§"/>
            </a:pPr>
            <a:r>
              <a:rPr lang="en-US" sz="2300" dirty="0" smtClean="0">
                <a:solidFill>
                  <a:schemeClr val="dk1"/>
                </a:solidFill>
                <a:latin typeface="Trebuchet MS"/>
                <a:ea typeface="Trebuchet MS"/>
                <a:cs typeface="Trebuchet MS"/>
                <a:sym typeface="Trebuchet MS"/>
              </a:rPr>
              <a:t>Comparing smart phone plans</a:t>
            </a:r>
          </a:p>
          <a:p>
            <a:pPr marL="519938" lvl="1" indent="-317627">
              <a:spcBef>
                <a:spcPts val="600"/>
              </a:spcBef>
              <a:buClr>
                <a:schemeClr val="tx2"/>
              </a:buClr>
              <a:buSzPct val="100000"/>
              <a:buFont typeface="Wingdings" pitchFamily="2" charset="2"/>
              <a:buChar char="§"/>
            </a:pPr>
            <a:r>
              <a:rPr lang="en-US" dirty="0" smtClean="0">
                <a:solidFill>
                  <a:schemeClr val="dk1"/>
                </a:solidFill>
                <a:latin typeface="Trebuchet MS"/>
                <a:ea typeface="Trebuchet MS"/>
                <a:cs typeface="Trebuchet MS"/>
                <a:sym typeface="Trebuchet MS"/>
              </a:rPr>
              <a:t>Direct TV vs. Dish Network</a:t>
            </a:r>
            <a:endParaRPr lang="en-US" sz="2300" dirty="0" smtClean="0">
              <a:solidFill>
                <a:schemeClr val="dk1"/>
              </a:solidFill>
              <a:latin typeface="Trebuchet MS"/>
              <a:ea typeface="Trebuchet MS"/>
              <a:cs typeface="Trebuchet MS"/>
              <a:sym typeface="Trebuchet MS"/>
            </a:endParaRPr>
          </a:p>
          <a:p>
            <a:pPr marL="273050" indent="-317627">
              <a:buSzPct val="100000"/>
              <a:buFont typeface="Wingdings" pitchFamily="2" charset="2"/>
              <a:buChar char="§"/>
            </a:pPr>
            <a:r>
              <a:rPr lang="en-US" dirty="0" smtClean="0">
                <a:solidFill>
                  <a:schemeClr val="dk1"/>
                </a:solidFill>
                <a:latin typeface="Trebuchet MS"/>
                <a:ea typeface="Trebuchet MS"/>
                <a:cs typeface="Trebuchet MS"/>
                <a:sym typeface="Trebuchet MS"/>
              </a:rPr>
              <a:t>Validating claims </a:t>
            </a:r>
          </a:p>
          <a:p>
            <a:pPr marL="519938" lvl="1" indent="-317627">
              <a:spcBef>
                <a:spcPts val="600"/>
              </a:spcBef>
              <a:buClr>
                <a:schemeClr val="tx2"/>
              </a:buClr>
              <a:buSzPct val="100000"/>
              <a:buFont typeface="Wingdings" pitchFamily="2" charset="2"/>
              <a:buChar char="§"/>
            </a:pPr>
            <a:r>
              <a:rPr lang="en-US" dirty="0" smtClean="0">
                <a:solidFill>
                  <a:schemeClr val="dk1"/>
                </a:solidFill>
                <a:latin typeface="Trebuchet MS"/>
                <a:ea typeface="Trebuchet MS"/>
                <a:cs typeface="Trebuchet MS"/>
                <a:sym typeface="Trebuchet MS"/>
              </a:rPr>
              <a:t>McDonalds:  </a:t>
            </a:r>
            <a:r>
              <a:rPr lang="en-US" i="1" dirty="0" smtClean="0">
                <a:solidFill>
                  <a:schemeClr val="dk1"/>
                </a:solidFill>
                <a:latin typeface="Trebuchet MS"/>
                <a:ea typeface="Trebuchet MS"/>
                <a:cs typeface="Trebuchet MS"/>
                <a:sym typeface="Trebuchet MS"/>
              </a:rPr>
              <a:t>“Over 247 billion served”</a:t>
            </a:r>
          </a:p>
          <a:p>
            <a:pPr marL="273050" indent="-317627">
              <a:buClr>
                <a:schemeClr val="dk1"/>
              </a:buClr>
              <a:buSzPct val="100000"/>
            </a:pPr>
            <a:endParaRPr lang="en-US" sz="260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88">
                                            <p:txEl>
                                              <p:pRg st="0" end="0"/>
                                            </p:txEl>
                                          </p:spTgt>
                                        </p:tgtEl>
                                        <p:attrNameLst>
                                          <p:attrName>style.visibility</p:attrName>
                                        </p:attrNameLst>
                                      </p:cBhvr>
                                      <p:to>
                                        <p:strVal val="visible"/>
                                      </p:to>
                                    </p:set>
                                    <p:anim calcmode="lin" valueType="num">
                                      <p:cBhvr additive="base">
                                        <p:cTn id="7" dur="500"/>
                                        <p:tgtEl>
                                          <p:spTgt spid="288">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88">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88">
                                            <p:txEl>
                                              <p:pRg st="1" end="1"/>
                                            </p:txEl>
                                          </p:spTgt>
                                        </p:tgtEl>
                                        <p:attrNameLst>
                                          <p:attrName>style.visibility</p:attrName>
                                        </p:attrNameLst>
                                      </p:cBhvr>
                                      <p:to>
                                        <p:strVal val="visible"/>
                                      </p:to>
                                    </p:set>
                                    <p:anim calcmode="lin" valueType="num">
                                      <p:cBhvr additive="base">
                                        <p:cTn id="13" dur="500"/>
                                        <p:tgtEl>
                                          <p:spTgt spid="288">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88">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88">
                                            <p:txEl>
                                              <p:pRg st="2" end="2"/>
                                            </p:txEl>
                                          </p:spTgt>
                                        </p:tgtEl>
                                        <p:attrNameLst>
                                          <p:attrName>style.visibility</p:attrName>
                                        </p:attrNameLst>
                                      </p:cBhvr>
                                      <p:to>
                                        <p:strVal val="visible"/>
                                      </p:to>
                                    </p:set>
                                    <p:anim calcmode="lin" valueType="num">
                                      <p:cBhvr additive="base">
                                        <p:cTn id="19" dur="500"/>
                                        <p:tgtEl>
                                          <p:spTgt spid="288">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88">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88">
                                            <p:txEl>
                                              <p:pRg st="3" end="3"/>
                                            </p:txEl>
                                          </p:spTgt>
                                        </p:tgtEl>
                                        <p:attrNameLst>
                                          <p:attrName>style.visibility</p:attrName>
                                        </p:attrNameLst>
                                      </p:cBhvr>
                                      <p:to>
                                        <p:strVal val="visible"/>
                                      </p:to>
                                    </p:set>
                                    <p:anim calcmode="lin" valueType="num">
                                      <p:cBhvr additive="base">
                                        <p:cTn id="25" dur="500"/>
                                        <p:tgtEl>
                                          <p:spTgt spid="288">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88">
                                            <p:txEl>
                                              <p:pRg st="3" end="3"/>
                                            </p:txEl>
                                          </p:spTgt>
                                        </p:tgtEl>
                                        <p:attrNameLst>
                                          <p:attrName>ppt_h</p:attrName>
                                        </p:attrNameLst>
                                      </p:cBhvr>
                                      <p:tavLst>
                                        <p:tav tm="0">
                                          <p:val>
                                            <p:str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288">
                                            <p:txEl>
                                              <p:pRg st="4" end="4"/>
                                            </p:txEl>
                                          </p:spTgt>
                                        </p:tgtEl>
                                        <p:attrNameLst>
                                          <p:attrName>style.visibility</p:attrName>
                                        </p:attrNameLst>
                                      </p:cBhvr>
                                      <p:to>
                                        <p:strVal val="visible"/>
                                      </p:to>
                                    </p:set>
                                    <p:anim calcmode="lin" valueType="num">
                                      <p:cBhvr additive="base">
                                        <p:cTn id="31" dur="500"/>
                                        <p:tgtEl>
                                          <p:spTgt spid="288">
                                            <p:txEl>
                                              <p:pRg st="4" end="4"/>
                                            </p:txEl>
                                          </p:spTgt>
                                        </p:tgtEl>
                                        <p:attrNameLst>
                                          <p:attrName>ppt_w</p:attrName>
                                        </p:attrNameLst>
                                      </p:cBhvr>
                                      <p:tavLst>
                                        <p:tav tm="0">
                                          <p:val>
                                            <p:strVal val="0"/>
                                          </p:val>
                                        </p:tav>
                                        <p:tav tm="100000">
                                          <p:val>
                                            <p:strVal val="#ppt_w"/>
                                          </p:val>
                                        </p:tav>
                                      </p:tavLst>
                                    </p:anim>
                                    <p:anim calcmode="lin" valueType="num">
                                      <p:cBhvr additive="base">
                                        <p:cTn id="32" dur="500"/>
                                        <p:tgtEl>
                                          <p:spTgt spid="288">
                                            <p:txEl>
                                              <p:pRg st="4" end="4"/>
                                            </p:txEl>
                                          </p:spTgt>
                                        </p:tgtEl>
                                        <p:attrNameLst>
                                          <p:attrName>ppt_h</p:attrName>
                                        </p:attrNameLst>
                                      </p:cBhvr>
                                      <p:tavLst>
                                        <p:tav tm="0">
                                          <p:val>
                                            <p:str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nodeType="clickEffect">
                                  <p:stCondLst>
                                    <p:cond delay="0"/>
                                  </p:stCondLst>
                                  <p:childTnLst>
                                    <p:set>
                                      <p:cBhvr>
                                        <p:cTn id="36" dur="1" fill="hold">
                                          <p:stCondLst>
                                            <p:cond delay="0"/>
                                          </p:stCondLst>
                                        </p:cTn>
                                        <p:tgtEl>
                                          <p:spTgt spid="288">
                                            <p:txEl>
                                              <p:pRg st="5" end="5"/>
                                            </p:txEl>
                                          </p:spTgt>
                                        </p:tgtEl>
                                        <p:attrNameLst>
                                          <p:attrName>style.visibility</p:attrName>
                                        </p:attrNameLst>
                                      </p:cBhvr>
                                      <p:to>
                                        <p:strVal val="visible"/>
                                      </p:to>
                                    </p:set>
                                    <p:anim calcmode="lin" valueType="num">
                                      <p:cBhvr additive="base">
                                        <p:cTn id="37" dur="500"/>
                                        <p:tgtEl>
                                          <p:spTgt spid="288">
                                            <p:txEl>
                                              <p:pRg st="5" end="5"/>
                                            </p:txEl>
                                          </p:spTgt>
                                        </p:tgtEl>
                                        <p:attrNameLst>
                                          <p:attrName>ppt_w</p:attrName>
                                        </p:attrNameLst>
                                      </p:cBhvr>
                                      <p:tavLst>
                                        <p:tav tm="0">
                                          <p:val>
                                            <p:strVal val="0"/>
                                          </p:val>
                                        </p:tav>
                                        <p:tav tm="100000">
                                          <p:val>
                                            <p:strVal val="#ppt_w"/>
                                          </p:val>
                                        </p:tav>
                                      </p:tavLst>
                                    </p:anim>
                                    <p:anim calcmode="lin" valueType="num">
                                      <p:cBhvr additive="base">
                                        <p:cTn id="38" dur="500"/>
                                        <p:tgtEl>
                                          <p:spTgt spid="288">
                                            <p:txEl>
                                              <p:pRg st="5" end="5"/>
                                            </p:txEl>
                                          </p:spTgt>
                                        </p:tgtEl>
                                        <p:attrNameLst>
                                          <p:attrName>ppt_h</p:attrName>
                                        </p:attrNameLst>
                                      </p:cBhvr>
                                      <p:tavLst>
                                        <p:tav tm="0">
                                          <p:val>
                                            <p:strVal val="0"/>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nodeType="clickEffect">
                                  <p:stCondLst>
                                    <p:cond delay="0"/>
                                  </p:stCondLst>
                                  <p:childTnLst>
                                    <p:set>
                                      <p:cBhvr>
                                        <p:cTn id="42" dur="1" fill="hold">
                                          <p:stCondLst>
                                            <p:cond delay="0"/>
                                          </p:stCondLst>
                                        </p:cTn>
                                        <p:tgtEl>
                                          <p:spTgt spid="288">
                                            <p:txEl>
                                              <p:pRg st="6" end="6"/>
                                            </p:txEl>
                                          </p:spTgt>
                                        </p:tgtEl>
                                        <p:attrNameLst>
                                          <p:attrName>style.visibility</p:attrName>
                                        </p:attrNameLst>
                                      </p:cBhvr>
                                      <p:to>
                                        <p:strVal val="visible"/>
                                      </p:to>
                                    </p:set>
                                    <p:anim calcmode="lin" valueType="num">
                                      <p:cBhvr additive="base">
                                        <p:cTn id="43" dur="500"/>
                                        <p:tgtEl>
                                          <p:spTgt spid="288">
                                            <p:txEl>
                                              <p:pRg st="6" end="6"/>
                                            </p:txEl>
                                          </p:spTgt>
                                        </p:tgtEl>
                                        <p:attrNameLst>
                                          <p:attrName>ppt_w</p:attrName>
                                        </p:attrNameLst>
                                      </p:cBhvr>
                                      <p:tavLst>
                                        <p:tav tm="0">
                                          <p:val>
                                            <p:strVal val="0"/>
                                          </p:val>
                                        </p:tav>
                                        <p:tav tm="100000">
                                          <p:val>
                                            <p:strVal val="#ppt_w"/>
                                          </p:val>
                                        </p:tav>
                                      </p:tavLst>
                                    </p:anim>
                                    <p:anim calcmode="lin" valueType="num">
                                      <p:cBhvr additive="base">
                                        <p:cTn id="44" dur="500"/>
                                        <p:tgtEl>
                                          <p:spTgt spid="288">
                                            <p:txEl>
                                              <p:pRg st="6" end="6"/>
                                            </p:txEl>
                                          </p:spTgt>
                                        </p:tgtEl>
                                        <p:attrNameLst>
                                          <p:attrName>ppt_h</p:attrName>
                                        </p:attrNameLst>
                                      </p:cBhvr>
                                      <p:tavLst>
                                        <p:tav tm="0">
                                          <p:val>
                                            <p:strVal val="0"/>
                                          </p:val>
                                        </p:tav>
                                        <p:tav tm="100000">
                                          <p:val>
                                            <p:strVal val="#ppt_h"/>
                                          </p:val>
                                        </p:tav>
                                      </p:tavLst>
                                    </p:anim>
                                  </p:childTnLst>
                                </p:cTn>
                              </p:par>
                            </p:childTnLst>
                          </p:cTn>
                        </p:par>
                      </p:childTnLst>
                    </p:cTn>
                  </p:par>
                  <p:par>
                    <p:cTn id="45" fill="hold">
                      <p:stCondLst>
                        <p:cond delay="indefinite"/>
                      </p:stCondLst>
                      <p:childTnLst>
                        <p:par>
                          <p:cTn id="46" fill="hold">
                            <p:stCondLst>
                              <p:cond delay="0"/>
                            </p:stCondLst>
                            <p:childTnLst>
                              <p:par>
                                <p:cTn id="47" presetID="23" presetClass="entr" presetSubtype="16" fill="hold" nodeType="clickEffect">
                                  <p:stCondLst>
                                    <p:cond delay="0"/>
                                  </p:stCondLst>
                                  <p:childTnLst>
                                    <p:set>
                                      <p:cBhvr>
                                        <p:cTn id="48" dur="1" fill="hold">
                                          <p:stCondLst>
                                            <p:cond delay="0"/>
                                          </p:stCondLst>
                                        </p:cTn>
                                        <p:tgtEl>
                                          <p:spTgt spid="288">
                                            <p:txEl>
                                              <p:pRg st="7" end="7"/>
                                            </p:txEl>
                                          </p:spTgt>
                                        </p:tgtEl>
                                        <p:attrNameLst>
                                          <p:attrName>style.visibility</p:attrName>
                                        </p:attrNameLst>
                                      </p:cBhvr>
                                      <p:to>
                                        <p:strVal val="visible"/>
                                      </p:to>
                                    </p:set>
                                    <p:anim calcmode="lin" valueType="num">
                                      <p:cBhvr additive="base">
                                        <p:cTn id="49" dur="500"/>
                                        <p:tgtEl>
                                          <p:spTgt spid="288">
                                            <p:txEl>
                                              <p:pRg st="7" end="7"/>
                                            </p:txEl>
                                          </p:spTgt>
                                        </p:tgtEl>
                                        <p:attrNameLst>
                                          <p:attrName>ppt_w</p:attrName>
                                        </p:attrNameLst>
                                      </p:cBhvr>
                                      <p:tavLst>
                                        <p:tav tm="0">
                                          <p:val>
                                            <p:strVal val="0"/>
                                          </p:val>
                                        </p:tav>
                                        <p:tav tm="100000">
                                          <p:val>
                                            <p:strVal val="#ppt_w"/>
                                          </p:val>
                                        </p:tav>
                                      </p:tavLst>
                                    </p:anim>
                                    <p:anim calcmode="lin" valueType="num">
                                      <p:cBhvr additive="base">
                                        <p:cTn id="50" dur="500"/>
                                        <p:tgtEl>
                                          <p:spTgt spid="288">
                                            <p:txEl>
                                              <p:pRg st="7" end="7"/>
                                            </p:txEl>
                                          </p:spTgt>
                                        </p:tgtEl>
                                        <p:attrNameLst>
                                          <p:attrName>ppt_h</p:attrName>
                                        </p:attrNameLst>
                                      </p:cBhvr>
                                      <p:tavLst>
                                        <p:tav tm="0">
                                          <p:val>
                                            <p:strVal val="0"/>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nodeType="clickEffect">
                                  <p:stCondLst>
                                    <p:cond delay="0"/>
                                  </p:stCondLst>
                                  <p:childTnLst>
                                    <p:set>
                                      <p:cBhvr>
                                        <p:cTn id="54" dur="1" fill="hold">
                                          <p:stCondLst>
                                            <p:cond delay="0"/>
                                          </p:stCondLst>
                                        </p:cTn>
                                        <p:tgtEl>
                                          <p:spTgt spid="288">
                                            <p:txEl>
                                              <p:pRg st="8" end="8"/>
                                            </p:txEl>
                                          </p:spTgt>
                                        </p:tgtEl>
                                        <p:attrNameLst>
                                          <p:attrName>style.visibility</p:attrName>
                                        </p:attrNameLst>
                                      </p:cBhvr>
                                      <p:to>
                                        <p:strVal val="visible"/>
                                      </p:to>
                                    </p:set>
                                    <p:anim calcmode="lin" valueType="num">
                                      <p:cBhvr additive="base">
                                        <p:cTn id="55" dur="500"/>
                                        <p:tgtEl>
                                          <p:spTgt spid="288">
                                            <p:txEl>
                                              <p:pRg st="8" end="8"/>
                                            </p:txEl>
                                          </p:spTgt>
                                        </p:tgtEl>
                                        <p:attrNameLst>
                                          <p:attrName>ppt_w</p:attrName>
                                        </p:attrNameLst>
                                      </p:cBhvr>
                                      <p:tavLst>
                                        <p:tav tm="0">
                                          <p:val>
                                            <p:strVal val="0"/>
                                          </p:val>
                                        </p:tav>
                                        <p:tav tm="100000">
                                          <p:val>
                                            <p:strVal val="#ppt_w"/>
                                          </p:val>
                                        </p:tav>
                                      </p:tavLst>
                                    </p:anim>
                                    <p:anim calcmode="lin" valueType="num">
                                      <p:cBhvr additive="base">
                                        <p:cTn id="56" dur="500"/>
                                        <p:tgtEl>
                                          <p:spTgt spid="288">
                                            <p:txEl>
                                              <p:pRg st="8" end="8"/>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Shape 305"/>
          <p:cNvSpPr txBox="1">
            <a:spLocks noGrp="1"/>
          </p:cNvSpPr>
          <p:nvPr>
            <p:ph type="title"/>
          </p:nvPr>
        </p:nvSpPr>
        <p:spPr>
          <a:xfrm>
            <a:off x="457200" y="-304800"/>
            <a:ext cx="7239000" cy="1143000"/>
          </a:xfrm>
          <a:prstGeom prst="rect">
            <a:avLst/>
          </a:prstGeom>
          <a:noFill/>
          <a:ln>
            <a:noFill/>
          </a:ln>
        </p:spPr>
        <p:txBody>
          <a:bodyPr lIns="45700" tIns="0" rIns="45700" bIns="0" anchor="b" anchorCtr="0">
            <a:noAutofit/>
          </a:bodyPr>
          <a:lstStyle/>
          <a:p>
            <a:pPr lvl="0">
              <a:spcBef>
                <a:spcPts val="0"/>
              </a:spcBef>
              <a:buSzPct val="25000"/>
            </a:pPr>
            <a:r>
              <a:rPr lang="en-US" sz="4000" dirty="0" smtClean="0"/>
              <a:t>In closing</a:t>
            </a:r>
            <a:endParaRPr lang="en-US" sz="3800" b="1" i="0" u="none" strike="noStrike" cap="none" baseline="0" dirty="0">
              <a:solidFill>
                <a:srgbClr val="FEFAF4"/>
              </a:solidFill>
              <a:latin typeface="Trebuchet MS"/>
              <a:ea typeface="Trebuchet MS"/>
              <a:cs typeface="Trebuchet MS"/>
              <a:sym typeface="Trebuchet MS"/>
            </a:endParaRPr>
          </a:p>
        </p:txBody>
      </p:sp>
      <p:sp>
        <p:nvSpPr>
          <p:cNvPr id="306" name="Shape 306"/>
          <p:cNvSpPr txBox="1">
            <a:spLocks noGrp="1"/>
          </p:cNvSpPr>
          <p:nvPr>
            <p:ph idx="1"/>
          </p:nvPr>
        </p:nvSpPr>
        <p:spPr>
          <a:xfrm>
            <a:off x="457200" y="914400"/>
            <a:ext cx="7239000" cy="48768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1800"/>
              </a:spcAft>
              <a:buClr>
                <a:schemeClr val="dk2"/>
              </a:buClr>
              <a:buSzPct val="72999"/>
              <a:buFont typeface="Wingdings" pitchFamily="2" charset="2"/>
              <a:buChar char="§"/>
            </a:pPr>
            <a:r>
              <a:rPr lang="en-US" sz="3200" b="0" i="0" u="none" strike="noStrike" cap="none" baseline="0" dirty="0" smtClean="0">
                <a:solidFill>
                  <a:schemeClr val="dk1"/>
                </a:solidFill>
                <a:latin typeface="Trebuchet MS"/>
                <a:ea typeface="Trebuchet MS"/>
                <a:cs typeface="Trebuchet MS"/>
                <a:sym typeface="Trebuchet MS"/>
              </a:rPr>
              <a:t>Reflection:</a:t>
            </a:r>
            <a:r>
              <a:rPr lang="en-US" sz="3200" b="0" i="0" u="none" strike="noStrike" cap="none" dirty="0" smtClean="0">
                <a:solidFill>
                  <a:schemeClr val="dk1"/>
                </a:solidFill>
                <a:latin typeface="Trebuchet MS"/>
                <a:ea typeface="Trebuchet MS"/>
                <a:cs typeface="Trebuchet MS"/>
                <a:sym typeface="Trebuchet MS"/>
              </a:rPr>
              <a:t>  </a:t>
            </a:r>
            <a:r>
              <a:rPr lang="en-US" sz="3200" b="0" i="0" u="none" strike="noStrike" cap="none" baseline="0" dirty="0" smtClean="0">
                <a:solidFill>
                  <a:schemeClr val="dk1"/>
                </a:solidFill>
                <a:latin typeface="Trebuchet MS"/>
                <a:ea typeface="Trebuchet MS"/>
                <a:cs typeface="Trebuchet MS"/>
                <a:sym typeface="Trebuchet MS"/>
              </a:rPr>
              <a:t>How </a:t>
            </a:r>
            <a:r>
              <a:rPr lang="en-US" sz="3200" b="0" i="0" u="none" strike="noStrike" cap="none" baseline="0" dirty="0">
                <a:solidFill>
                  <a:schemeClr val="dk1"/>
                </a:solidFill>
                <a:latin typeface="Trebuchet MS"/>
                <a:ea typeface="Trebuchet MS"/>
                <a:cs typeface="Trebuchet MS"/>
                <a:sym typeface="Trebuchet MS"/>
              </a:rPr>
              <a:t>has</a:t>
            </a:r>
            <a:r>
              <a:rPr lang="en-US" sz="3200" b="0" i="0" u="none" strike="noStrike" cap="none" baseline="0" dirty="0" smtClean="0">
                <a:solidFill>
                  <a:schemeClr val="dk1"/>
                </a:solidFill>
                <a:latin typeface="Trebuchet MS"/>
                <a:ea typeface="Trebuchet MS"/>
                <a:cs typeface="Trebuchet MS"/>
                <a:sym typeface="Trebuchet MS"/>
              </a:rPr>
              <a:t> </a:t>
            </a:r>
            <a:r>
              <a:rPr lang="en-US" sz="3200" dirty="0" smtClean="0">
                <a:solidFill>
                  <a:schemeClr val="dk1"/>
                </a:solidFill>
                <a:latin typeface="Trebuchet MS"/>
                <a:ea typeface="Trebuchet MS"/>
                <a:cs typeface="Trebuchet MS"/>
                <a:sym typeface="Trebuchet MS"/>
              </a:rPr>
              <a:t>your </a:t>
            </a:r>
            <a:r>
              <a:rPr lang="en-US" sz="3200" b="0" i="0" u="none" strike="noStrike" cap="none" baseline="0" dirty="0" smtClean="0">
                <a:solidFill>
                  <a:schemeClr val="dk1"/>
                </a:solidFill>
                <a:latin typeface="Trebuchet MS"/>
                <a:ea typeface="Trebuchet MS"/>
                <a:cs typeface="Trebuchet MS"/>
                <a:sym typeface="Trebuchet MS"/>
              </a:rPr>
              <a:t>thinking </a:t>
            </a:r>
            <a:r>
              <a:rPr lang="en-US" sz="3200" b="0" i="0" u="none" strike="noStrike" cap="none" baseline="0" dirty="0">
                <a:solidFill>
                  <a:schemeClr val="dk1"/>
                </a:solidFill>
                <a:latin typeface="Trebuchet MS"/>
                <a:ea typeface="Trebuchet MS"/>
                <a:cs typeface="Trebuchet MS"/>
                <a:sym typeface="Trebuchet MS"/>
              </a:rPr>
              <a:t>about</a:t>
            </a:r>
            <a:r>
              <a:rPr lang="en-US" sz="3200" b="0" i="0" u="none" strike="noStrike" cap="none" baseline="0" dirty="0" smtClean="0">
                <a:solidFill>
                  <a:schemeClr val="dk1"/>
                </a:solidFill>
                <a:latin typeface="Trebuchet MS"/>
                <a:ea typeface="Trebuchet MS"/>
                <a:cs typeface="Trebuchet MS"/>
                <a:sym typeface="Trebuchet MS"/>
              </a:rPr>
              <a:t> modeling with mathematics changed</a:t>
            </a:r>
            <a:r>
              <a:rPr lang="en-US" sz="3200" b="0" i="0" u="none" strike="noStrike" cap="none" baseline="0" dirty="0">
                <a:solidFill>
                  <a:schemeClr val="dk1"/>
                </a:solidFill>
                <a:latin typeface="Trebuchet MS"/>
                <a:ea typeface="Trebuchet MS"/>
                <a:cs typeface="Trebuchet MS"/>
                <a:sym typeface="Trebuchet MS"/>
              </a:rPr>
              <a:t>?</a:t>
            </a:r>
            <a:endParaRPr lang="en-US" sz="3200" b="0" i="0" u="none" strike="noStrike" cap="none" baseline="0" dirty="0" smtClean="0">
              <a:solidFill>
                <a:schemeClr val="dk1"/>
              </a:solidFill>
              <a:latin typeface="Trebuchet MS"/>
              <a:ea typeface="Trebuchet MS"/>
              <a:cs typeface="Trebuchet MS"/>
              <a:sym typeface="Trebuchet MS"/>
            </a:endParaRPr>
          </a:p>
          <a:p>
            <a:pPr marL="273050" lvl="0" indent="-273050">
              <a:spcAft>
                <a:spcPts val="1800"/>
              </a:spcAft>
              <a:buClr>
                <a:schemeClr val="dk2"/>
              </a:buClr>
              <a:buSzPct val="72999"/>
              <a:buFont typeface="Wingdings" pitchFamily="2" charset="2"/>
              <a:buChar char="§"/>
            </a:pPr>
            <a:r>
              <a:rPr lang="en-US" sz="3200" dirty="0" smtClean="0">
                <a:solidFill>
                  <a:schemeClr val="dk1"/>
                </a:solidFill>
                <a:ea typeface="Trebuchet MS"/>
                <a:cs typeface="Trebuchet MS"/>
                <a:sym typeface="Trebuchet MS"/>
              </a:rPr>
              <a:t>How will modeling with mathematics increase problem solving skills with your students?</a:t>
            </a:r>
          </a:p>
          <a:p>
            <a:pPr marL="273050" lvl="0" indent="-273050">
              <a:spcAft>
                <a:spcPts val="1800"/>
              </a:spcAft>
              <a:buClr>
                <a:schemeClr val="dk2"/>
              </a:buClr>
              <a:buSzPct val="72999"/>
              <a:buFont typeface="Wingdings" pitchFamily="2" charset="2"/>
              <a:buChar char="§"/>
            </a:pPr>
            <a:r>
              <a:rPr lang="en-US" sz="3200" dirty="0" smtClean="0">
                <a:solidFill>
                  <a:schemeClr val="dk1"/>
                </a:solidFill>
                <a:latin typeface="Trebuchet MS"/>
                <a:ea typeface="Trebuchet MS"/>
                <a:cs typeface="Trebuchet MS"/>
                <a:sym typeface="Trebuchet MS"/>
              </a:rPr>
              <a:t>Modeling with Mathematics, like many things worth doing, is not built in a day.  </a:t>
            </a:r>
            <a:endParaRPr lang="en-US" sz="3200" b="0" i="0" u="none" strike="noStrike" cap="none" baseline="0" dirty="0" smtClean="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accel="50000" decel="50000" fill="hold" grpId="0" nodeType="clickEffect">
                                  <p:stCondLst>
                                    <p:cond delay="0"/>
                                  </p:stCondLst>
                                  <p:childTnLst>
                                    <p:set>
                                      <p:cBhvr>
                                        <p:cTn id="6" dur="1" fill="hold">
                                          <p:stCondLst>
                                            <p:cond delay="0"/>
                                          </p:stCondLst>
                                        </p:cTn>
                                        <p:tgtEl>
                                          <p:spTgt spid="306">
                                            <p:txEl>
                                              <p:pRg st="0" end="0"/>
                                            </p:txEl>
                                          </p:spTgt>
                                        </p:tgtEl>
                                        <p:attrNameLst>
                                          <p:attrName>style.visibility</p:attrName>
                                        </p:attrNameLst>
                                      </p:cBhvr>
                                      <p:to>
                                        <p:strVal val="visible"/>
                                      </p:to>
                                    </p:set>
                                    <p:anim calcmode="lin" valueType="num">
                                      <p:cBhvr additive="base">
                                        <p:cTn id="7" dur="1000" fill="hold"/>
                                        <p:tgtEl>
                                          <p:spTgt spid="306">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0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accel="50000" decel="50000" fill="hold" grpId="0" nodeType="clickEffect">
                                  <p:stCondLst>
                                    <p:cond delay="0"/>
                                  </p:stCondLst>
                                  <p:childTnLst>
                                    <p:set>
                                      <p:cBhvr>
                                        <p:cTn id="12" dur="1" fill="hold">
                                          <p:stCondLst>
                                            <p:cond delay="0"/>
                                          </p:stCondLst>
                                        </p:cTn>
                                        <p:tgtEl>
                                          <p:spTgt spid="306">
                                            <p:txEl>
                                              <p:pRg st="1" end="1"/>
                                            </p:txEl>
                                          </p:spTgt>
                                        </p:tgtEl>
                                        <p:attrNameLst>
                                          <p:attrName>style.visibility</p:attrName>
                                        </p:attrNameLst>
                                      </p:cBhvr>
                                      <p:to>
                                        <p:strVal val="visible"/>
                                      </p:to>
                                    </p:set>
                                    <p:anim calcmode="lin" valueType="num">
                                      <p:cBhvr additive="base">
                                        <p:cTn id="13" dur="1000" fill="hold"/>
                                        <p:tgtEl>
                                          <p:spTgt spid="306">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0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accel="50000" decel="50000" fill="hold" grpId="0" nodeType="clickEffect">
                                  <p:stCondLst>
                                    <p:cond delay="0"/>
                                  </p:stCondLst>
                                  <p:childTnLst>
                                    <p:set>
                                      <p:cBhvr>
                                        <p:cTn id="18" dur="1" fill="hold">
                                          <p:stCondLst>
                                            <p:cond delay="0"/>
                                          </p:stCondLst>
                                        </p:cTn>
                                        <p:tgtEl>
                                          <p:spTgt spid="306">
                                            <p:txEl>
                                              <p:pRg st="2" end="2"/>
                                            </p:txEl>
                                          </p:spTgt>
                                        </p:tgtEl>
                                        <p:attrNameLst>
                                          <p:attrName>style.visibility</p:attrName>
                                        </p:attrNameLst>
                                      </p:cBhvr>
                                      <p:to>
                                        <p:strVal val="visible"/>
                                      </p:to>
                                    </p:set>
                                    <p:anim calcmode="lin" valueType="num">
                                      <p:cBhvr additive="base">
                                        <p:cTn id="19" dur="1000" fill="hold"/>
                                        <p:tgtEl>
                                          <p:spTgt spid="306">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0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Shape 311"/>
          <p:cNvPicPr preferRelativeResize="0">
            <a:picLocks noGrp="1"/>
          </p:cNvPicPr>
          <p:nvPr>
            <p:ph type="body" idx="4294967295"/>
          </p:nvPr>
        </p:nvPicPr>
        <p:blipFill rotWithShape="1">
          <a:blip r:embed="rId3">
            <a:alphaModFix/>
          </a:blip>
          <a:srcRect/>
          <a:stretch/>
        </p:blipFill>
        <p:spPr>
          <a:xfrm>
            <a:off x="-914400" y="-228600"/>
            <a:ext cx="10058400" cy="8077200"/>
          </a:xfrm>
          <a:prstGeom prst="rect">
            <a:avLst/>
          </a:prstGeom>
          <a:noFill/>
          <a:ln>
            <a:noFill/>
          </a:ln>
        </p:spPr>
      </p:pic>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Shape 293"/>
          <p:cNvSpPr txBox="1">
            <a:spLocks noGrp="1"/>
          </p:cNvSpPr>
          <p:nvPr>
            <p:ph type="title"/>
          </p:nvPr>
        </p:nvSpPr>
        <p:spPr>
          <a:xfrm>
            <a:off x="381000" y="-609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dirty="0" smtClean="0"/>
              <a:t>Resources</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94" name="Shape 294"/>
          <p:cNvSpPr txBox="1">
            <a:spLocks noGrp="1"/>
          </p:cNvSpPr>
          <p:nvPr>
            <p:ph idx="1"/>
          </p:nvPr>
        </p:nvSpPr>
        <p:spPr>
          <a:xfrm>
            <a:off x="381000" y="533400"/>
            <a:ext cx="8001000" cy="53340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600"/>
              </a:spcAft>
              <a:buClr>
                <a:schemeClr val="dk2"/>
              </a:buClr>
              <a:buSzPct val="72999"/>
              <a:buFont typeface="Wingdings" charset="2"/>
              <a:buChar char="§"/>
            </a:pPr>
            <a:r>
              <a:rPr lang="en-US" sz="2000" b="0" i="0" u="none" strike="noStrike" cap="none" baseline="0" dirty="0" smtClean="0">
                <a:solidFill>
                  <a:schemeClr val="dk1"/>
                </a:solidFill>
                <a:latin typeface="Trebuchet MS"/>
                <a:ea typeface="Trebuchet MS"/>
                <a:cs typeface="Trebuchet MS"/>
                <a:sym typeface="Trebuchet MS"/>
              </a:rPr>
              <a:t>Google Henry </a:t>
            </a:r>
            <a:r>
              <a:rPr lang="en-US" sz="2000" b="0" i="0" u="none" strike="noStrike" cap="none" baseline="0" dirty="0" err="1" smtClean="0">
                <a:solidFill>
                  <a:schemeClr val="dk1"/>
                </a:solidFill>
                <a:latin typeface="Trebuchet MS"/>
                <a:ea typeface="Trebuchet MS"/>
                <a:cs typeface="Trebuchet MS"/>
                <a:sym typeface="Trebuchet MS"/>
              </a:rPr>
              <a:t>Pollak</a:t>
            </a:r>
            <a:endParaRPr lang="en-US" sz="2000" b="0" i="0" u="none" strike="noStrike" cap="none" baseline="0" dirty="0" smtClean="0">
              <a:solidFill>
                <a:schemeClr val="dk1"/>
              </a:solidFill>
              <a:latin typeface="Trebuchet MS"/>
              <a:ea typeface="Trebuchet MS"/>
              <a:cs typeface="Trebuchet MS"/>
              <a:sym typeface="Trebuchet MS"/>
            </a:endParaRPr>
          </a:p>
          <a:p>
            <a:pPr marL="273050" marR="0" lvl="0" indent="-273050" algn="l" rtl="0">
              <a:spcBef>
                <a:spcPts val="0"/>
              </a:spcBef>
              <a:spcAft>
                <a:spcPts val="600"/>
              </a:spcAft>
              <a:buClr>
                <a:schemeClr val="dk2"/>
              </a:buClr>
              <a:buSzPct val="72999"/>
              <a:buFont typeface="Wingdings" charset="2"/>
              <a:buChar char="§"/>
            </a:pPr>
            <a:r>
              <a:rPr lang="en-US" sz="2000" dirty="0" smtClean="0">
                <a:solidFill>
                  <a:schemeClr val="dk1"/>
                </a:solidFill>
                <a:latin typeface="Trebuchet MS"/>
                <a:ea typeface="Trebuchet MS"/>
                <a:cs typeface="Trebuchet MS"/>
                <a:sym typeface="Trebuchet MS"/>
              </a:rPr>
              <a:t>Eric Muller and Hugh </a:t>
            </a:r>
            <a:r>
              <a:rPr lang="en-US" sz="2000" dirty="0" err="1" smtClean="0">
                <a:solidFill>
                  <a:schemeClr val="dk1"/>
                </a:solidFill>
                <a:latin typeface="Trebuchet MS"/>
                <a:ea typeface="Trebuchet MS"/>
                <a:cs typeface="Trebuchet MS"/>
                <a:sym typeface="Trebuchet MS"/>
              </a:rPr>
              <a:t>Burkhardt’s</a:t>
            </a:r>
            <a:r>
              <a:rPr lang="en-US" sz="2000" dirty="0" smtClean="0">
                <a:solidFill>
                  <a:schemeClr val="dk1"/>
                </a:solidFill>
                <a:latin typeface="Trebuchet MS"/>
                <a:ea typeface="Trebuchet MS"/>
                <a:cs typeface="Trebuchet MS"/>
                <a:sym typeface="Trebuchet MS"/>
              </a:rPr>
              <a:t> </a:t>
            </a:r>
            <a:r>
              <a:rPr lang="en-US" sz="2000" i="1" dirty="0" smtClean="0">
                <a:solidFill>
                  <a:schemeClr val="dk1"/>
                </a:solidFill>
                <a:latin typeface="Trebuchet MS"/>
                <a:ea typeface="Trebuchet MS"/>
                <a:cs typeface="Trebuchet MS"/>
                <a:sym typeface="Trebuchet MS"/>
              </a:rPr>
              <a:t>Application and Modeling for Mathematics</a:t>
            </a:r>
          </a:p>
          <a:p>
            <a:pPr marL="519938" lvl="1" indent="-273050">
              <a:spcBef>
                <a:spcPts val="0"/>
              </a:spcBef>
              <a:spcAft>
                <a:spcPts val="600"/>
              </a:spcAft>
              <a:buClr>
                <a:schemeClr val="dk2"/>
              </a:buClr>
              <a:buSzPct val="72999"/>
              <a:buFont typeface="Wingdings" charset="2"/>
              <a:buChar char="§"/>
            </a:pPr>
            <a:r>
              <a:rPr lang="en-US" sz="1700" dirty="0" smtClean="0">
                <a:solidFill>
                  <a:srgbClr val="0070C0"/>
                </a:solidFill>
                <a:ea typeface="Trebuchet MS"/>
                <a:cs typeface="Trebuchet MS"/>
                <a:sym typeface="Trebuchet MS"/>
                <a:hlinkClick r:id="rId3"/>
              </a:rPr>
              <a:t>http://www.mathshell.com/papers/pdf/hb_2007b_icmi_14_intro.pdf</a:t>
            </a:r>
            <a:endParaRPr lang="en-US" sz="1700" dirty="0" smtClean="0">
              <a:solidFill>
                <a:srgbClr val="0070C0"/>
              </a:solidFill>
              <a:ea typeface="Trebuchet MS"/>
              <a:cs typeface="Trebuchet MS"/>
              <a:sym typeface="Trebuchet MS"/>
            </a:endParaRPr>
          </a:p>
          <a:p>
            <a:pPr marL="273050" marR="0" lvl="0" indent="-273050" algn="l" rtl="0">
              <a:spcBef>
                <a:spcPts val="0"/>
              </a:spcBef>
              <a:spcAft>
                <a:spcPts val="600"/>
              </a:spcAft>
              <a:buClr>
                <a:schemeClr val="dk2"/>
              </a:buClr>
              <a:buSzPct val="72999"/>
              <a:buFont typeface="Wingdings" charset="2"/>
              <a:buChar char="§"/>
            </a:pPr>
            <a:r>
              <a:rPr lang="en-US" sz="2000" b="0" i="0" u="none" strike="noStrike" cap="none" baseline="0" dirty="0" smtClean="0">
                <a:solidFill>
                  <a:schemeClr val="dk1"/>
                </a:solidFill>
                <a:latin typeface="Trebuchet MS"/>
                <a:ea typeface="Trebuchet MS"/>
                <a:cs typeface="Trebuchet MS"/>
                <a:sym typeface="Trebuchet MS"/>
              </a:rPr>
              <a:t>Dan Meyer’s Thre</a:t>
            </a:r>
            <a:r>
              <a:rPr lang="en-US" sz="2000" dirty="0" smtClean="0">
                <a:solidFill>
                  <a:schemeClr val="dk1"/>
                </a:solidFill>
                <a:latin typeface="Trebuchet MS"/>
                <a:ea typeface="Trebuchet MS"/>
                <a:cs typeface="Trebuchet MS"/>
                <a:sym typeface="Trebuchet MS"/>
              </a:rPr>
              <a:t>e Acts Math </a:t>
            </a:r>
            <a:r>
              <a:rPr lang="en-US" sz="2000" dirty="0" smtClean="0">
                <a:latin typeface="Trebuchet MS"/>
                <a:ea typeface="Trebuchet MS"/>
                <a:cs typeface="Trebuchet MS"/>
                <a:sym typeface="Trebuchet MS"/>
              </a:rPr>
              <a:t>Tasks</a:t>
            </a:r>
          </a:p>
          <a:p>
            <a:pPr marL="519938" lvl="1" indent="-273050">
              <a:spcBef>
                <a:spcPts val="0"/>
              </a:spcBef>
              <a:spcAft>
                <a:spcPts val="600"/>
              </a:spcAft>
              <a:buClr>
                <a:schemeClr val="dk2"/>
              </a:buClr>
              <a:buSzPct val="72999"/>
              <a:buFont typeface="Wingdings" charset="2"/>
              <a:buChar char="§"/>
            </a:pPr>
            <a:r>
              <a:rPr lang="en-US" sz="1800" b="0" i="0" u="none" strike="noStrike" cap="none" baseline="0" dirty="0" smtClean="0">
                <a:solidFill>
                  <a:schemeClr val="dk1"/>
                </a:solidFill>
                <a:latin typeface="Trebuchet MS"/>
                <a:ea typeface="Trebuchet MS"/>
                <a:cs typeface="Trebuchet MS"/>
                <a:sym typeface="Trebuchet MS"/>
                <a:hlinkClick r:id="rId4"/>
              </a:rPr>
              <a:t>www.threeacts.mrmeyer.com</a:t>
            </a:r>
            <a:r>
              <a:rPr lang="en-US" sz="1800" b="0" i="0" u="none" strike="noStrike" cap="none" baseline="0" dirty="0" smtClean="0">
                <a:solidFill>
                  <a:schemeClr val="dk1"/>
                </a:solidFill>
                <a:latin typeface="Trebuchet MS"/>
                <a:ea typeface="Trebuchet MS"/>
                <a:cs typeface="Trebuchet MS"/>
                <a:sym typeface="Trebuchet MS"/>
              </a:rPr>
              <a:t> </a:t>
            </a:r>
            <a:endParaRPr lang="en-US" sz="1800" b="0" i="0" u="none" strike="noStrike" cap="none" baseline="0" dirty="0">
              <a:solidFill>
                <a:srgbClr val="00B0F0"/>
              </a:solidFill>
              <a:latin typeface="Trebuchet MS"/>
              <a:ea typeface="Trebuchet MS"/>
              <a:cs typeface="Trebuchet MS"/>
              <a:sym typeface="Trebuchet MS"/>
            </a:endParaRPr>
          </a:p>
          <a:p>
            <a:pPr marL="273050" marR="0" lvl="0" indent="-273050" algn="l" rtl="0">
              <a:spcBef>
                <a:spcPts val="600"/>
              </a:spcBef>
              <a:spcAft>
                <a:spcPts val="600"/>
              </a:spcAft>
              <a:buClr>
                <a:schemeClr val="dk2"/>
              </a:buClr>
              <a:buSzPct val="72999"/>
              <a:buFont typeface="Wingdings" charset="2"/>
              <a:buChar char="§"/>
            </a:pPr>
            <a:r>
              <a:rPr lang="en-US" sz="2000" b="0" i="0" u="none" strike="noStrike" cap="none" baseline="0" dirty="0">
                <a:solidFill>
                  <a:schemeClr val="dk1"/>
                </a:solidFill>
                <a:latin typeface="Trebuchet MS"/>
                <a:ea typeface="Trebuchet MS"/>
                <a:cs typeface="Trebuchet MS"/>
                <a:sym typeface="Trebuchet MS"/>
              </a:rPr>
              <a:t>Math modeling task </a:t>
            </a:r>
            <a:r>
              <a:rPr lang="en-US" sz="2000" b="0" i="0" u="none" strike="noStrike" cap="none" baseline="0" dirty="0" smtClean="0">
                <a:solidFill>
                  <a:schemeClr val="dk1"/>
                </a:solidFill>
                <a:latin typeface="Trebuchet MS"/>
                <a:ea typeface="Trebuchet MS"/>
                <a:cs typeface="Trebuchet MS"/>
                <a:sym typeface="Trebuchet MS"/>
              </a:rPr>
              <a:t>force</a:t>
            </a:r>
          </a:p>
          <a:p>
            <a:pPr marL="519938" lvl="1" indent="-273050">
              <a:spcBef>
                <a:spcPts val="600"/>
              </a:spcBef>
              <a:spcAft>
                <a:spcPts val="600"/>
              </a:spcAft>
              <a:buClr>
                <a:schemeClr val="dk2"/>
              </a:buClr>
              <a:buSzPct val="72999"/>
              <a:buFont typeface="Wingdings" charset="2"/>
              <a:buChar char="§"/>
            </a:pPr>
            <a:r>
              <a:rPr lang="en-US" sz="1800" dirty="0" smtClean="0">
                <a:solidFill>
                  <a:srgbClr val="00B0F0"/>
                </a:solidFill>
                <a:ea typeface="Trebuchet MS"/>
                <a:cs typeface="Trebuchet MS"/>
                <a:sym typeface="Trebuchet MS"/>
                <a:hlinkClick r:id="rId5"/>
              </a:rPr>
              <a:t>http://caccssm.cmpso.org/k-8-modeling-task-force</a:t>
            </a:r>
            <a:endParaRPr lang="en-US" sz="1800" dirty="0" smtClean="0">
              <a:solidFill>
                <a:srgbClr val="00B0F0"/>
              </a:solidFill>
              <a:ea typeface="Trebuchet MS"/>
              <a:cs typeface="Trebuchet MS"/>
              <a:sym typeface="Trebuchet MS"/>
            </a:endParaRPr>
          </a:p>
          <a:p>
            <a:pPr marL="519938" lvl="1" indent="-273050">
              <a:spcBef>
                <a:spcPts val="600"/>
              </a:spcBef>
              <a:spcAft>
                <a:spcPts val="600"/>
              </a:spcAft>
              <a:buClr>
                <a:schemeClr val="dk2"/>
              </a:buClr>
              <a:buSzPct val="72999"/>
              <a:buFont typeface="Wingdings" charset="2"/>
              <a:buChar char="§"/>
            </a:pPr>
            <a:r>
              <a:rPr lang="en-US" sz="1800" dirty="0" smtClean="0">
                <a:solidFill>
                  <a:schemeClr val="dk1"/>
                </a:solidFill>
                <a:ea typeface="Trebuchet MS"/>
                <a:cs typeface="Trebuchet MS"/>
                <a:sym typeface="Trebuchet MS"/>
                <a:hlinkClick r:id="rId6"/>
              </a:rPr>
              <a:t>http://caccssm.cmpso.org/high-school-modeling-task-force</a:t>
            </a:r>
            <a:endParaRPr lang="en-US" sz="18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err="1" smtClean="0">
                <a:solidFill>
                  <a:schemeClr val="dk1"/>
                </a:solidFill>
                <a:ea typeface="Trebuchet MS"/>
                <a:cs typeface="Trebuchet MS"/>
                <a:sym typeface="Trebuchet MS"/>
              </a:rPr>
              <a:t>Emergentmath.com</a:t>
            </a:r>
            <a:endParaRPr lang="en-US" sz="20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err="1" smtClean="0">
                <a:solidFill>
                  <a:schemeClr val="dk1"/>
                </a:solidFill>
                <a:ea typeface="Trebuchet MS"/>
                <a:cs typeface="Trebuchet MS"/>
                <a:sym typeface="Trebuchet MS"/>
              </a:rPr>
              <a:t>Wyrmath.wordpress.com</a:t>
            </a:r>
            <a:endParaRPr lang="en-US" sz="2000" dirty="0" smtClean="0">
              <a:solidFill>
                <a:schemeClr val="dk1"/>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101qs.com</a:t>
            </a: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Michele Appleby- </a:t>
            </a:r>
            <a:r>
              <a:rPr lang="en-US" sz="2000" u="sng" dirty="0" smtClean="0">
                <a:solidFill>
                  <a:schemeClr val="hlink"/>
                </a:solidFill>
                <a:ea typeface="Trebuchet MS"/>
                <a:cs typeface="Trebuchet MS"/>
                <a:sym typeface="Trebuchet MS"/>
                <a:hlinkClick r:id="rId7"/>
              </a:rPr>
              <a:t>michele.appleby@omsd.net</a:t>
            </a:r>
            <a:endParaRPr lang="en-US" sz="2000" u="sng" dirty="0" smtClean="0">
              <a:solidFill>
                <a:schemeClr val="hlink"/>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Hilda Castillo </a:t>
            </a:r>
            <a:r>
              <a:rPr lang="en-US" sz="2000" u="sng" dirty="0" smtClean="0">
                <a:solidFill>
                  <a:schemeClr val="hlink"/>
                </a:solidFill>
                <a:ea typeface="Trebuchet MS"/>
                <a:cs typeface="Trebuchet MS"/>
                <a:sym typeface="Trebuchet MS"/>
                <a:hlinkClick r:id="rId8"/>
              </a:rPr>
              <a:t>hilda.castillo@omsd.net</a:t>
            </a:r>
            <a:endParaRPr lang="en-US" sz="2000" u="sng" dirty="0" smtClean="0">
              <a:solidFill>
                <a:schemeClr val="hlink"/>
              </a:solidFill>
              <a:ea typeface="Trebuchet MS"/>
              <a:cs typeface="Trebuchet MS"/>
              <a:sym typeface="Trebuchet MS"/>
            </a:endParaRPr>
          </a:p>
          <a:p>
            <a:pPr marL="273050" lvl="0" indent="-317627">
              <a:spcAft>
                <a:spcPts val="600"/>
              </a:spcAft>
              <a:buClr>
                <a:schemeClr val="dk1"/>
              </a:buClr>
              <a:buSzPct val="100000"/>
              <a:buFont typeface="Wingdings" charset="2"/>
              <a:buChar char="§"/>
            </a:pPr>
            <a:r>
              <a:rPr lang="en-US" sz="2000" dirty="0" smtClean="0">
                <a:solidFill>
                  <a:schemeClr val="dk1"/>
                </a:solidFill>
                <a:ea typeface="Trebuchet MS"/>
                <a:cs typeface="Trebuchet MS"/>
                <a:sym typeface="Trebuchet MS"/>
              </a:rPr>
              <a:t>Min Sung Ku- </a:t>
            </a:r>
            <a:r>
              <a:rPr lang="en-US" sz="2000" u="sng" dirty="0" smtClean="0">
                <a:solidFill>
                  <a:schemeClr val="hlink"/>
                </a:solidFill>
                <a:ea typeface="Trebuchet MS"/>
                <a:cs typeface="Trebuchet MS"/>
                <a:sym typeface="Trebuchet MS"/>
                <a:hlinkClick r:id="rId9"/>
              </a:rPr>
              <a:t>minsung.ku@omsd.net</a:t>
            </a:r>
            <a:r>
              <a:rPr lang="en-US" sz="2000" dirty="0" smtClean="0">
                <a:solidFill>
                  <a:schemeClr val="dk1"/>
                </a:solidFill>
                <a:ea typeface="Trebuchet MS"/>
                <a:cs typeface="Trebuchet MS"/>
                <a:sym typeface="Trebuchet MS"/>
              </a:rPr>
              <a:t> </a:t>
            </a:r>
          </a:p>
          <a:p>
            <a:pPr marL="273050" lvl="0" indent="-317627">
              <a:spcAft>
                <a:spcPts val="600"/>
              </a:spcAft>
              <a:buClr>
                <a:schemeClr val="dk1"/>
              </a:buClr>
              <a:buSzPct val="100000"/>
              <a:buFont typeface="Wingdings" charset="2"/>
              <a:buChar char="§"/>
            </a:pPr>
            <a:endParaRPr lang="en-US" sz="2000" dirty="0" smtClean="0">
              <a:solidFill>
                <a:schemeClr val="dk1"/>
              </a:solidFill>
              <a:ea typeface="Trebuchet MS"/>
              <a:cs typeface="Trebuchet MS"/>
              <a:sym typeface="Trebuchet MS"/>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Which flight is the better value?  Why? </a:t>
            </a:r>
            <a:endParaRPr lang="en-US" dirty="0"/>
          </a:p>
        </p:txBody>
      </p:sp>
      <p:pic>
        <p:nvPicPr>
          <p:cNvPr id="5" name="Picture 4" descr="Screen Shot 2015-02-01 at 9.40.24 PM.png"/>
          <p:cNvPicPr>
            <a:picLocks noChangeAspect="1"/>
          </p:cNvPicPr>
          <p:nvPr/>
        </p:nvPicPr>
        <p:blipFill>
          <a:blip r:embed="rId2"/>
          <a:stretch>
            <a:fillRect/>
          </a:stretch>
        </p:blipFill>
        <p:spPr>
          <a:xfrm>
            <a:off x="19050" y="2286000"/>
            <a:ext cx="8058150" cy="1157586"/>
          </a:xfrm>
          <a:prstGeom prst="rect">
            <a:avLst/>
          </a:prstGeom>
        </p:spPr>
      </p:pic>
      <p:pic>
        <p:nvPicPr>
          <p:cNvPr id="6" name="Picture 5" descr="Screen Shot 2015-02-01 at 9.40.58 PM.png"/>
          <p:cNvPicPr>
            <a:picLocks noChangeAspect="1"/>
          </p:cNvPicPr>
          <p:nvPr/>
        </p:nvPicPr>
        <p:blipFill>
          <a:blip r:embed="rId3"/>
          <a:stretch>
            <a:fillRect/>
          </a:stretch>
        </p:blipFill>
        <p:spPr>
          <a:xfrm>
            <a:off x="152400" y="3733800"/>
            <a:ext cx="7924800" cy="1111473"/>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title"/>
          </p:nvPr>
        </p:nvSpPr>
        <p:spPr>
          <a:prstGeom prst="rect">
            <a:avLst/>
          </a:prstGeom>
          <a:noFill/>
          <a:ln>
            <a:noFill/>
          </a:ln>
        </p:spPr>
        <p:txBody>
          <a:bodyPr lIns="45700" tIns="0" rIns="45700" bIns="0" anchor="b" anchorCtr="0">
            <a:noAutofit/>
          </a:bodyPr>
          <a:lstStyle/>
          <a:p>
            <a:pPr lvl="0" algn="ctr">
              <a:spcBef>
                <a:spcPts val="0"/>
              </a:spcBef>
              <a:buSzPct val="25000"/>
            </a:pPr>
            <a:r>
              <a:rPr lang="en-US" sz="3600" dirty="0" smtClean="0"/>
              <a:t>What is Modeling with mathematics?</a:t>
            </a:r>
            <a:endParaRPr lang="en-US" sz="3600" b="1" i="0" u="none" strike="noStrike" cap="none" baseline="0" dirty="0">
              <a:solidFill>
                <a:srgbClr val="FEFAF4"/>
              </a:solidFill>
              <a:latin typeface="Trebuchet MS"/>
              <a:ea typeface="Trebuchet MS"/>
              <a:cs typeface="Trebuchet MS"/>
              <a:sym typeface="Trebuchet MS"/>
            </a:endParaRPr>
          </a:p>
        </p:txBody>
      </p:sp>
      <p:sp>
        <p:nvSpPr>
          <p:cNvPr id="189" name="Shape 189"/>
          <p:cNvSpPr txBox="1">
            <a:spLocks noGrp="1"/>
          </p:cNvSpPr>
          <p:nvPr>
            <p:ph idx="1"/>
          </p:nvPr>
        </p:nvSpPr>
        <p:spPr>
          <a:xfrm>
            <a:off x="457200" y="1905000"/>
            <a:ext cx="7239000" cy="484632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0"/>
              </a:spcAft>
              <a:buClr>
                <a:schemeClr val="dk2"/>
              </a:buClr>
              <a:buSzPct val="72999"/>
              <a:buFont typeface="Wingdings" pitchFamily="2" charset="2"/>
              <a:buChar char="§"/>
            </a:pPr>
            <a:r>
              <a:rPr lang="en-US" sz="3200" b="0" i="0" u="none" strike="noStrike" cap="none" baseline="0" dirty="0">
                <a:solidFill>
                  <a:schemeClr val="dk1"/>
                </a:solidFill>
                <a:latin typeface="Trebuchet MS"/>
                <a:ea typeface="Trebuchet MS"/>
                <a:cs typeface="Trebuchet MS"/>
                <a:sym typeface="Trebuchet MS"/>
              </a:rPr>
              <a:t>Describe</a:t>
            </a:r>
            <a:r>
              <a:rPr lang="en-US" sz="3200" b="0" i="0" u="none" strike="noStrike" cap="none" baseline="0" dirty="0" smtClean="0">
                <a:solidFill>
                  <a:schemeClr val="dk1"/>
                </a:solidFill>
                <a:latin typeface="Trebuchet MS"/>
                <a:ea typeface="Trebuchet MS"/>
                <a:cs typeface="Trebuchet MS"/>
                <a:sym typeface="Trebuchet MS"/>
              </a:rPr>
              <a:t> modeling with mathematics and </a:t>
            </a:r>
            <a:r>
              <a:rPr lang="en-US" sz="3200" b="0" i="0" u="none" strike="noStrike" cap="none" baseline="0" dirty="0">
                <a:solidFill>
                  <a:schemeClr val="dk1"/>
                </a:solidFill>
                <a:latin typeface="Trebuchet MS"/>
                <a:ea typeface="Trebuchet MS"/>
                <a:cs typeface="Trebuchet MS"/>
                <a:sym typeface="Trebuchet MS"/>
              </a:rPr>
              <a:t>what that looks like in a </a:t>
            </a:r>
            <a:r>
              <a:rPr lang="en-US" sz="3200" b="0" i="0" u="none" strike="noStrike" cap="none" baseline="0" dirty="0" smtClean="0">
                <a:solidFill>
                  <a:schemeClr val="dk1"/>
                </a:solidFill>
                <a:latin typeface="Trebuchet MS"/>
                <a:ea typeface="Trebuchet MS"/>
                <a:cs typeface="Trebuchet MS"/>
                <a:sym typeface="Trebuchet MS"/>
              </a:rPr>
              <a:t>classroom. </a:t>
            </a:r>
          </a:p>
          <a:p>
            <a:pPr marL="273050" marR="0" lvl="0" indent="-273050" algn="l" rtl="0">
              <a:spcBef>
                <a:spcPts val="0"/>
              </a:spcBef>
              <a:spcAft>
                <a:spcPts val="0"/>
              </a:spcAft>
              <a:buClr>
                <a:schemeClr val="dk2"/>
              </a:buClr>
              <a:buSzPct val="72999"/>
              <a:buNone/>
            </a:pPr>
            <a:endParaRPr lang="en-US" sz="2600" b="0" i="0" u="none" strike="noStrike" cap="none" baseline="0" dirty="0" smtClean="0">
              <a:solidFill>
                <a:schemeClr val="dk1"/>
              </a:solidFill>
              <a:latin typeface="Trebuchet MS"/>
              <a:ea typeface="Trebuchet MS"/>
              <a:cs typeface="Trebuchet MS"/>
              <a:sym typeface="Trebuchet MS"/>
            </a:endParaRPr>
          </a:p>
          <a:p>
            <a:pPr marL="273050" marR="0" lvl="0" indent="-152527" algn="l" rtl="0">
              <a:spcBef>
                <a:spcPts val="600"/>
              </a:spcBef>
              <a:spcAft>
                <a:spcPts val="0"/>
              </a:spcAft>
              <a:buClr>
                <a:schemeClr val="dk2"/>
              </a:buClr>
              <a:buFont typeface="Noto Symbol"/>
              <a:buNone/>
            </a:pPr>
            <a:endParaRPr sz="26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89">
                                            <p:txEl>
                                              <p:pRg st="0" end="0"/>
                                            </p:txEl>
                                          </p:spTgt>
                                        </p:tgtEl>
                                        <p:attrNameLst>
                                          <p:attrName>style.visibility</p:attrName>
                                        </p:attrNameLst>
                                      </p:cBhvr>
                                      <p:to>
                                        <p:strVal val="visible"/>
                                      </p:to>
                                    </p:set>
                                    <p:anim calcmode="lin" valueType="num">
                                      <p:cBhvr additive="base">
                                        <p:cTn id="7" dur="500"/>
                                        <p:tgtEl>
                                          <p:spTgt spid="189">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89">
                                            <p:txEl>
                                              <p:pRg st="0" end="0"/>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457200" y="22860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sz="3600" dirty="0" smtClean="0"/>
              <a:t>What is NOT Modeling with mathematics?</a:t>
            </a:r>
            <a:r>
              <a:rPr lang="en-US" sz="3400" b="1" i="0" u="none" strike="noStrike" cap="none" baseline="0" dirty="0" smtClean="0">
                <a:solidFill>
                  <a:srgbClr val="FEFAF4"/>
                </a:solidFill>
                <a:latin typeface="Trebuchet MS"/>
                <a:ea typeface="Trebuchet MS"/>
                <a:cs typeface="Trebuchet MS"/>
                <a:sym typeface="Trebuchet MS"/>
              </a:rPr>
              <a:t> </a:t>
            </a:r>
            <a:endParaRPr lang="en-US" sz="3400" b="1" i="0" u="none" strike="noStrike" cap="none" baseline="0" dirty="0">
              <a:solidFill>
                <a:srgbClr val="FEFAF4"/>
              </a:solidFill>
              <a:latin typeface="Trebuchet MS"/>
              <a:ea typeface="Trebuchet MS"/>
              <a:cs typeface="Trebuchet MS"/>
              <a:sym typeface="Trebuchet MS"/>
            </a:endParaRPr>
          </a:p>
        </p:txBody>
      </p:sp>
      <p:sp>
        <p:nvSpPr>
          <p:cNvPr id="240" name="Shape 240"/>
          <p:cNvSpPr txBox="1">
            <a:spLocks noGrp="1"/>
          </p:cNvSpPr>
          <p:nvPr>
            <p:ph idx="1"/>
          </p:nvPr>
        </p:nvSpPr>
        <p:spPr>
          <a:xfrm>
            <a:off x="228600" y="1752600"/>
            <a:ext cx="8077200" cy="5486400"/>
          </a:xfrm>
          <a:prstGeom prst="rect">
            <a:avLst/>
          </a:prstGeom>
          <a:noFill/>
          <a:ln>
            <a:noFill/>
          </a:ln>
        </p:spPr>
        <p:txBody>
          <a:bodyPr lIns="91425" tIns="45700" rIns="91425" bIns="45700" anchor="t" anchorCtr="0">
            <a:noAutofit/>
          </a:bodyPr>
          <a:lstStyle/>
          <a:p>
            <a:pPr marL="273050" marR="0" lvl="0" indent="-273050" algn="l" rtl="0">
              <a:spcBef>
                <a:spcPts val="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NOT showing students how to do a </a:t>
            </a:r>
            <a:r>
              <a:rPr lang="en-US" sz="2600" b="0" i="0" u="none" strike="noStrike" cap="none" baseline="0" dirty="0" smtClean="0">
                <a:solidFill>
                  <a:schemeClr val="dk1"/>
                </a:solidFill>
                <a:latin typeface="Trebuchet MS"/>
                <a:ea typeface="Trebuchet MS"/>
                <a:cs typeface="Trebuchet MS"/>
                <a:sym typeface="Trebuchet MS"/>
              </a:rPr>
              <a:t>procedure.</a:t>
            </a:r>
            <a:endParaRPr lang="en-US" sz="2600" b="0" i="0" u="none" strike="noStrike" cap="none" baseline="0" dirty="0">
              <a:solidFill>
                <a:schemeClr val="dk1"/>
              </a:solidFill>
              <a:latin typeface="Trebuchet MS"/>
              <a:ea typeface="Trebuchet MS"/>
              <a:cs typeface="Trebuchet MS"/>
              <a:sym typeface="Trebuchet MS"/>
            </a:endParaRPr>
          </a:p>
          <a:p>
            <a:pPr marL="273050" marR="0" lvl="0" indent="-273050" algn="l" rtl="0">
              <a:spcBef>
                <a:spcPts val="60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NOT</a:t>
            </a:r>
            <a:r>
              <a:rPr lang="en-US" sz="2600" b="0" i="0" u="none" strike="noStrike" cap="none" baseline="0" dirty="0" smtClean="0">
                <a:solidFill>
                  <a:schemeClr val="dk1"/>
                </a:solidFill>
                <a:latin typeface="Trebuchet MS"/>
                <a:ea typeface="Trebuchet MS"/>
                <a:cs typeface="Trebuchet MS"/>
                <a:sym typeface="Trebuchet MS"/>
              </a:rPr>
              <a:t> using </a:t>
            </a:r>
            <a:r>
              <a:rPr lang="en-US" sz="2600" b="0" i="0" u="none" strike="noStrike" cap="none" baseline="0" dirty="0" err="1" smtClean="0">
                <a:solidFill>
                  <a:schemeClr val="dk1"/>
                </a:solidFill>
                <a:latin typeface="Trebuchet MS"/>
                <a:ea typeface="Trebuchet MS"/>
                <a:cs typeface="Trebuchet MS"/>
                <a:sym typeface="Trebuchet MS"/>
              </a:rPr>
              <a:t>manipulatives</a:t>
            </a:r>
            <a:r>
              <a:rPr lang="en-US" sz="2600" b="0" i="0" u="none" strike="noStrike" cap="none" baseline="0" dirty="0" smtClean="0">
                <a:solidFill>
                  <a:schemeClr val="dk1"/>
                </a:solidFill>
                <a:latin typeface="Trebuchet MS"/>
                <a:ea typeface="Trebuchet MS"/>
                <a:cs typeface="Trebuchet MS"/>
                <a:sym typeface="Trebuchet MS"/>
              </a:rPr>
              <a:t> to teach a mathematical concept.</a:t>
            </a:r>
          </a:p>
          <a:p>
            <a:pPr marL="273050" marR="0" lvl="0" indent="-273050" algn="l" rtl="0">
              <a:spcBef>
                <a:spcPts val="600"/>
              </a:spcBef>
              <a:spcAft>
                <a:spcPts val="2400"/>
              </a:spcAft>
              <a:buClr>
                <a:schemeClr val="dk2"/>
              </a:buClr>
              <a:buSzPct val="72999"/>
              <a:buFont typeface="Wingdings" pitchFamily="2" charset="2"/>
              <a:buChar char="§"/>
            </a:pPr>
            <a:r>
              <a:rPr lang="en-US" sz="2600" b="0" i="0" u="none" strike="noStrike" cap="none" baseline="0" dirty="0" smtClean="0">
                <a:solidFill>
                  <a:schemeClr val="dk1"/>
                </a:solidFill>
                <a:latin typeface="Trebuchet MS"/>
                <a:ea typeface="Trebuchet MS"/>
                <a:cs typeface="Trebuchet MS"/>
                <a:sym typeface="Trebuchet MS"/>
              </a:rPr>
              <a:t>It </a:t>
            </a:r>
            <a:r>
              <a:rPr lang="en-US" sz="2600" b="0" i="0" u="none" strike="noStrike" cap="none" baseline="0" dirty="0">
                <a:solidFill>
                  <a:schemeClr val="dk1"/>
                </a:solidFill>
                <a:latin typeface="Trebuchet MS"/>
                <a:ea typeface="Trebuchet MS"/>
                <a:cs typeface="Trebuchet MS"/>
                <a:sym typeface="Trebuchet MS"/>
              </a:rPr>
              <a:t>is NOT modeling</a:t>
            </a:r>
            <a:r>
              <a:rPr lang="en-US" sz="2600" b="0" i="0" u="none" strike="noStrike" cap="none" baseline="0" dirty="0" smtClean="0">
                <a:solidFill>
                  <a:schemeClr val="dk1"/>
                </a:solidFill>
                <a:latin typeface="Trebuchet MS"/>
                <a:ea typeface="Trebuchet MS"/>
                <a:cs typeface="Trebuchet MS"/>
                <a:sym typeface="Trebuchet MS"/>
              </a:rPr>
              <a:t> just because </a:t>
            </a:r>
            <a:r>
              <a:rPr lang="en-US" sz="2600" b="0" i="0" u="none" strike="noStrike" cap="none" baseline="0" dirty="0">
                <a:solidFill>
                  <a:schemeClr val="dk1"/>
                </a:solidFill>
                <a:latin typeface="Trebuchet MS"/>
                <a:ea typeface="Trebuchet MS"/>
                <a:cs typeface="Trebuchet MS"/>
                <a:sym typeface="Trebuchet MS"/>
              </a:rPr>
              <a:t>the word “model”</a:t>
            </a:r>
            <a:r>
              <a:rPr lang="en-US" sz="2600" b="0" i="0" u="none" strike="noStrike" cap="none" baseline="0" dirty="0" smtClean="0">
                <a:solidFill>
                  <a:schemeClr val="dk1"/>
                </a:solidFill>
                <a:latin typeface="Trebuchet MS"/>
                <a:ea typeface="Trebuchet MS"/>
                <a:cs typeface="Trebuchet MS"/>
                <a:sym typeface="Trebuchet MS"/>
              </a:rPr>
              <a:t> is there.</a:t>
            </a:r>
          </a:p>
          <a:p>
            <a:pPr marL="273050" marR="0" lvl="0" indent="-273050" rtl="0">
              <a:spcBef>
                <a:spcPts val="600"/>
              </a:spcBef>
              <a:spcAft>
                <a:spcPts val="2400"/>
              </a:spcAft>
              <a:buClr>
                <a:schemeClr val="dk2"/>
              </a:buClr>
              <a:buSzPct val="72999"/>
              <a:buFont typeface="Wingdings" pitchFamily="2" charset="2"/>
              <a:buChar char="§"/>
            </a:pPr>
            <a:r>
              <a:rPr lang="en-US" sz="2600" b="0" i="0" u="none" strike="noStrike" cap="none" baseline="0" dirty="0">
                <a:solidFill>
                  <a:schemeClr val="dk1"/>
                </a:solidFill>
                <a:latin typeface="Trebuchet MS"/>
                <a:ea typeface="Trebuchet MS"/>
                <a:cs typeface="Trebuchet MS"/>
                <a:sym typeface="Trebuchet MS"/>
              </a:rPr>
              <a:t>It is MORE THAN using mathematical models such as tables, graphs, equations, drawings, etc</a:t>
            </a:r>
            <a:r>
              <a:rPr lang="en-US" sz="2600" b="0" i="0" u="none" strike="noStrike" cap="none" baseline="0" dirty="0" smtClean="0">
                <a:solidFill>
                  <a:schemeClr val="dk1"/>
                </a:solidFill>
                <a:latin typeface="Trebuchet MS"/>
                <a:ea typeface="Trebuchet MS"/>
                <a:cs typeface="Trebuchet MS"/>
                <a:sym typeface="Trebuchet MS"/>
              </a:rPr>
              <a:t>.</a:t>
            </a:r>
            <a:r>
              <a:rPr lang="en-US" sz="1800" dirty="0" smtClean="0">
                <a:solidFill>
                  <a:schemeClr val="dk1"/>
                </a:solidFill>
                <a:latin typeface="Trebuchet MS"/>
                <a:ea typeface="Trebuchet MS"/>
                <a:cs typeface="Trebuchet MS"/>
                <a:sym typeface="Trebuchet MS"/>
              </a:rPr>
              <a:t>                                			</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240">
                                            <p:txEl>
                                              <p:pRg st="0" end="0"/>
                                            </p:txEl>
                                          </p:spTgt>
                                        </p:tgtEl>
                                        <p:attrNameLst>
                                          <p:attrName>style.visibility</p:attrName>
                                        </p:attrNameLst>
                                      </p:cBhvr>
                                      <p:to>
                                        <p:strVal val="visible"/>
                                      </p:to>
                                    </p:set>
                                    <p:anim calcmode="lin" valueType="num">
                                      <p:cBhvr additive="base">
                                        <p:cTn id="7" dur="500"/>
                                        <p:tgtEl>
                                          <p:spTgt spid="240">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240">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240">
                                            <p:txEl>
                                              <p:pRg st="1" end="1"/>
                                            </p:txEl>
                                          </p:spTgt>
                                        </p:tgtEl>
                                        <p:attrNameLst>
                                          <p:attrName>style.visibility</p:attrName>
                                        </p:attrNameLst>
                                      </p:cBhvr>
                                      <p:to>
                                        <p:strVal val="visible"/>
                                      </p:to>
                                    </p:set>
                                    <p:anim calcmode="lin" valueType="num">
                                      <p:cBhvr additive="base">
                                        <p:cTn id="13" dur="500"/>
                                        <p:tgtEl>
                                          <p:spTgt spid="240">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240">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240">
                                            <p:txEl>
                                              <p:pRg st="2" end="2"/>
                                            </p:txEl>
                                          </p:spTgt>
                                        </p:tgtEl>
                                        <p:attrNameLst>
                                          <p:attrName>style.visibility</p:attrName>
                                        </p:attrNameLst>
                                      </p:cBhvr>
                                      <p:to>
                                        <p:strVal val="visible"/>
                                      </p:to>
                                    </p:set>
                                    <p:anim calcmode="lin" valueType="num">
                                      <p:cBhvr additive="base">
                                        <p:cTn id="19" dur="500"/>
                                        <p:tgtEl>
                                          <p:spTgt spid="240">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240">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240">
                                            <p:txEl>
                                              <p:pRg st="3" end="3"/>
                                            </p:txEl>
                                          </p:spTgt>
                                        </p:tgtEl>
                                        <p:attrNameLst>
                                          <p:attrName>style.visibility</p:attrName>
                                        </p:attrNameLst>
                                      </p:cBhvr>
                                      <p:to>
                                        <p:strVal val="visible"/>
                                      </p:to>
                                    </p:set>
                                    <p:anim calcmode="lin" valueType="num">
                                      <p:cBhvr additive="base">
                                        <p:cTn id="25" dur="500"/>
                                        <p:tgtEl>
                                          <p:spTgt spid="240">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240">
                                            <p:txEl>
                                              <p:pRg st="3" end="3"/>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Traditional approach  vs. modeling approach</a:t>
            </a:r>
            <a:endParaRPr lang="en-US" dirty="0"/>
          </a:p>
        </p:txBody>
      </p:sp>
      <p:sp>
        <p:nvSpPr>
          <p:cNvPr id="3" name="Content Placeholder 2"/>
          <p:cNvSpPr>
            <a:spLocks noGrp="1"/>
          </p:cNvSpPr>
          <p:nvPr>
            <p:ph idx="1"/>
          </p:nvPr>
        </p:nvSpPr>
        <p:spPr>
          <a:xfrm>
            <a:off x="457200" y="1609416"/>
            <a:ext cx="7543800" cy="5248584"/>
          </a:xfrm>
        </p:spPr>
        <p:txBody>
          <a:bodyPr>
            <a:normAutofit fontScale="77500" lnSpcReduction="20000"/>
          </a:bodyPr>
          <a:lstStyle/>
          <a:p>
            <a:pPr>
              <a:buFont typeface="Wingdings" charset="2"/>
              <a:buChar char="§"/>
            </a:pPr>
            <a:r>
              <a:rPr lang="en-US" dirty="0" smtClean="0">
                <a:solidFill>
                  <a:schemeClr val="accent3"/>
                </a:solidFill>
              </a:rPr>
              <a:t>Traditional Approach to Teaching Math</a:t>
            </a:r>
          </a:p>
          <a:p>
            <a:pPr>
              <a:buFont typeface="Wingdings" charset="2"/>
              <a:buChar char="§"/>
            </a:pPr>
            <a:endParaRPr lang="en-US" dirty="0" smtClean="0"/>
          </a:p>
          <a:p>
            <a:pPr lvl="1">
              <a:buNone/>
            </a:pPr>
            <a:r>
              <a:rPr lang="en-US" sz="2581" dirty="0" smtClean="0">
                <a:solidFill>
                  <a:schemeClr val="tx1"/>
                </a:solidFill>
              </a:rPr>
              <a:t>Math    </a:t>
            </a:r>
            <a:r>
              <a:rPr lang="en-US" sz="2581" dirty="0" err="1" smtClean="0">
                <a:solidFill>
                  <a:schemeClr val="tx1"/>
                </a:solidFill>
                <a:sym typeface="Wingdings"/>
              </a:rPr>
              <a:t></a:t>
            </a:r>
            <a:r>
              <a:rPr lang="en-US" sz="2581" dirty="0" smtClean="0">
                <a:solidFill>
                  <a:schemeClr val="tx1"/>
                </a:solidFill>
                <a:sym typeface="Wingdings"/>
              </a:rPr>
              <a:t>    Math    </a:t>
            </a:r>
            <a:r>
              <a:rPr lang="en-US" sz="2581" dirty="0" err="1" smtClean="0">
                <a:solidFill>
                  <a:schemeClr val="tx1"/>
                </a:solidFill>
                <a:sym typeface="Wingdings"/>
              </a:rPr>
              <a:t></a:t>
            </a:r>
            <a:r>
              <a:rPr lang="en-US" sz="2581" dirty="0" smtClean="0">
                <a:solidFill>
                  <a:schemeClr val="tx1"/>
                </a:solidFill>
                <a:sym typeface="Wingdings"/>
              </a:rPr>
              <a:t>    Math    </a:t>
            </a:r>
            <a:r>
              <a:rPr lang="en-US" sz="2581" dirty="0" err="1" smtClean="0">
                <a:solidFill>
                  <a:schemeClr val="tx1"/>
                </a:solidFill>
                <a:sym typeface="Wingdings"/>
              </a:rPr>
              <a:t></a:t>
            </a:r>
            <a:r>
              <a:rPr lang="en-US" sz="2581" dirty="0" smtClean="0">
                <a:solidFill>
                  <a:schemeClr val="tx1"/>
                </a:solidFill>
                <a:sym typeface="Wingdings"/>
              </a:rPr>
              <a:t>    Possible Application</a:t>
            </a:r>
            <a:endParaRPr lang="en-US" sz="2581" dirty="0" smtClean="0">
              <a:solidFill>
                <a:schemeClr val="tx1"/>
              </a:solidFill>
            </a:endParaRPr>
          </a:p>
          <a:p>
            <a:pPr>
              <a:buFont typeface="Wingdings" charset="2"/>
              <a:buChar char="§"/>
            </a:pPr>
            <a:endParaRPr lang="en-US" dirty="0" smtClean="0"/>
          </a:p>
          <a:p>
            <a:pPr lvl="1">
              <a:buFont typeface="Courier New"/>
              <a:buChar char="o"/>
            </a:pPr>
            <a:r>
              <a:rPr lang="en-US" i="1" dirty="0" smtClean="0"/>
              <a:t>Mathematics is learned in a logical, pre-determined order. Application problems are usually contrived, overly guided or often skipped. </a:t>
            </a:r>
            <a:endParaRPr lang="en-US" dirty="0" smtClean="0"/>
          </a:p>
          <a:p>
            <a:pPr>
              <a:buNone/>
            </a:pPr>
            <a:endParaRPr lang="en-US" dirty="0" smtClean="0"/>
          </a:p>
          <a:p>
            <a:pPr>
              <a:buFont typeface="Wingdings" charset="2"/>
              <a:buChar char="§"/>
            </a:pPr>
            <a:r>
              <a:rPr lang="en-US" dirty="0" smtClean="0">
                <a:solidFill>
                  <a:srgbClr val="DE6C36"/>
                </a:solidFill>
              </a:rPr>
              <a:t>Modeling Approach to Teaching Math</a:t>
            </a:r>
          </a:p>
          <a:p>
            <a:pPr>
              <a:buNone/>
            </a:pPr>
            <a:endParaRPr lang="en-US" dirty="0" smtClean="0"/>
          </a:p>
          <a:p>
            <a:pPr>
              <a:buNone/>
            </a:pPr>
            <a:r>
              <a:rPr lang="en-US" dirty="0" smtClean="0"/>
              <a:t>   Life  </a:t>
            </a:r>
            <a:r>
              <a:rPr lang="en-US" dirty="0" err="1" smtClean="0">
                <a:sym typeface="Wingdings"/>
              </a:rPr>
              <a:t></a:t>
            </a:r>
            <a:r>
              <a:rPr lang="en-US" dirty="0" smtClean="0">
                <a:sym typeface="Wingdings"/>
              </a:rPr>
              <a:t>  Math  </a:t>
            </a:r>
            <a:r>
              <a:rPr lang="en-US" dirty="0" err="1" smtClean="0">
                <a:sym typeface="Wingdings"/>
              </a:rPr>
              <a:t></a:t>
            </a:r>
            <a:r>
              <a:rPr lang="en-US" dirty="0" smtClean="0">
                <a:sym typeface="Wingdings"/>
              </a:rPr>
              <a:t>  Life  </a:t>
            </a:r>
            <a:r>
              <a:rPr lang="en-US" dirty="0" err="1" smtClean="0">
                <a:sym typeface="Wingdings"/>
              </a:rPr>
              <a:t></a:t>
            </a:r>
            <a:r>
              <a:rPr lang="en-US" dirty="0" smtClean="0">
                <a:sym typeface="Wingdings"/>
              </a:rPr>
              <a:t>  Extend to Other Contexts</a:t>
            </a:r>
          </a:p>
          <a:p>
            <a:pPr>
              <a:buNone/>
            </a:pPr>
            <a:endParaRPr lang="en-US" dirty="0" smtClean="0"/>
          </a:p>
          <a:p>
            <a:pPr lvl="1">
              <a:buFont typeface="Courier New"/>
              <a:buChar char="o"/>
            </a:pPr>
            <a:r>
              <a:rPr lang="en-US" i="1" dirty="0" smtClean="0"/>
              <a:t>Models and mathematics applied to one context may be adapted to other contexts. Original context may need to be simplified to apply useful mathematics. New mathematics may need to be learned. </a:t>
            </a:r>
            <a:endParaRPr lang="en-US" dirty="0" smtClean="0"/>
          </a:p>
          <a:p>
            <a:pPr>
              <a:buFont typeface="Wingdings" charset="2"/>
              <a:buChar char="§"/>
            </a:pPr>
            <a:endParaRPr lang="en-US" dirty="0" smtClean="0"/>
          </a:p>
          <a:p>
            <a:pPr>
              <a:buNone/>
            </a:pPr>
            <a:r>
              <a:rPr lang="en-US" dirty="0" smtClean="0"/>
              <a:t>                              </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457200" y="0"/>
            <a:ext cx="7239000" cy="1143000"/>
          </a:xfrm>
          <a:prstGeom prst="rect">
            <a:avLst/>
          </a:prstGeom>
          <a:noFill/>
          <a:ln>
            <a:noFill/>
          </a:ln>
        </p:spPr>
        <p:txBody>
          <a:bodyPr lIns="45700" tIns="0" rIns="45700" bIns="0" anchor="b" anchorCtr="0">
            <a:noAutofit/>
          </a:bodyPr>
          <a:lstStyle/>
          <a:p>
            <a:pPr lvl="0" algn="ctr">
              <a:spcBef>
                <a:spcPts val="0"/>
              </a:spcBef>
              <a:buSzPct val="25000"/>
            </a:pPr>
            <a:r>
              <a:rPr lang="en-US" dirty="0" smtClean="0"/>
              <a:t>valentine’s day dance</a:t>
            </a:r>
            <a:endParaRPr lang="en-US" sz="3800" b="1" i="0" u="none" strike="noStrike" cap="none" baseline="0" dirty="0">
              <a:solidFill>
                <a:srgbClr val="FEFAF4"/>
              </a:solidFill>
              <a:latin typeface="Trebuchet MS"/>
              <a:ea typeface="Trebuchet MS"/>
              <a:cs typeface="Trebuchet MS"/>
              <a:sym typeface="Trebuchet MS"/>
            </a:endParaRPr>
          </a:p>
        </p:txBody>
      </p:sp>
      <p:sp>
        <p:nvSpPr>
          <p:cNvPr id="196" name="Shape 196"/>
          <p:cNvSpPr txBox="1">
            <a:spLocks noGrp="1"/>
          </p:cNvSpPr>
          <p:nvPr>
            <p:ph idx="1"/>
          </p:nvPr>
        </p:nvSpPr>
        <p:spPr>
          <a:xfrm>
            <a:off x="533400" y="1447800"/>
            <a:ext cx="7239000" cy="4846320"/>
          </a:xfrm>
          <a:prstGeom prst="rect">
            <a:avLst/>
          </a:prstGeom>
          <a:noFill/>
          <a:ln>
            <a:noFill/>
          </a:ln>
        </p:spPr>
        <p:txBody>
          <a:bodyPr lIns="91425" tIns="45700" rIns="91425" bIns="45700" anchor="t" anchorCtr="0">
            <a:noAutofit/>
          </a:bodyPr>
          <a:lstStyle/>
          <a:p>
            <a:pPr marL="273050" marR="0" lvl="0" indent="-273050" algn="l" rtl="0">
              <a:lnSpc>
                <a:spcPct val="80000"/>
              </a:lnSpc>
              <a:spcBef>
                <a:spcPts val="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PTA would like us to plan and host </a:t>
            </a:r>
            <a:r>
              <a:rPr lang="en-US" sz="2800" b="0" i="0" u="none" strike="noStrike" cap="none" baseline="0" dirty="0" smtClean="0">
                <a:solidFill>
                  <a:schemeClr val="dk1"/>
                </a:solidFill>
                <a:latin typeface="Trebuchet MS"/>
                <a:ea typeface="Trebuchet MS"/>
                <a:cs typeface="Trebuchet MS"/>
                <a:sym typeface="Trebuchet MS"/>
              </a:rPr>
              <a:t>a Valentine's Day dance</a:t>
            </a:r>
            <a:r>
              <a:rPr lang="en-US" sz="2800" b="0" i="0" u="none" strike="noStrike" cap="none" dirty="0" smtClean="0">
                <a:solidFill>
                  <a:schemeClr val="dk1"/>
                </a:solidFill>
                <a:latin typeface="Trebuchet MS"/>
                <a:ea typeface="Trebuchet MS"/>
                <a:cs typeface="Trebuchet MS"/>
                <a:sym typeface="Trebuchet MS"/>
              </a:rPr>
              <a:t> as our next fundraiser.</a:t>
            </a:r>
            <a:endParaRPr lang="en-US" sz="2800" b="0" i="0" u="none" strike="noStrike" cap="none" baseline="0" dirty="0" smtClean="0">
              <a:solidFill>
                <a:schemeClr val="dk1"/>
              </a:solidFill>
              <a:latin typeface="Trebuchet MS"/>
              <a:ea typeface="Trebuchet MS"/>
              <a:cs typeface="Trebuchet MS"/>
              <a:sym typeface="Trebuchet MS"/>
            </a:endParaRP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a:solidFill>
                  <a:schemeClr val="dk1"/>
                </a:solidFill>
                <a:latin typeface="Trebuchet MS"/>
                <a:ea typeface="Trebuchet MS"/>
                <a:cs typeface="Trebuchet MS"/>
                <a:sym typeface="Trebuchet MS"/>
              </a:rPr>
              <a:t>What would we need to prepare for the</a:t>
            </a:r>
            <a:r>
              <a:rPr lang="en-US" sz="2800" dirty="0" smtClean="0">
                <a:solidFill>
                  <a:schemeClr val="dk1"/>
                </a:solidFill>
                <a:latin typeface="Trebuchet MS"/>
                <a:ea typeface="Trebuchet MS"/>
                <a:cs typeface="Trebuchet MS"/>
                <a:sym typeface="Trebuchet MS"/>
              </a:rPr>
              <a:t> dance?</a:t>
            </a: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Dance is set for Friday, 02/13/15 from 4:00 pm – 6:00 pm</a:t>
            </a:r>
          </a:p>
          <a:p>
            <a:pPr marL="273050" marR="0" lvl="0" indent="-273050" algn="l" rtl="0">
              <a:lnSpc>
                <a:spcPct val="80000"/>
              </a:lnSpc>
              <a:spcBef>
                <a:spcPts val="600"/>
              </a:spcBef>
              <a:spcAft>
                <a:spcPts val="3600"/>
              </a:spcAft>
              <a:buClr>
                <a:schemeClr val="dk2"/>
              </a:buClr>
              <a:buSzPct val="72999"/>
              <a:buFont typeface="Wingdings" pitchFamily="2" charset="2"/>
              <a:buChar char="§"/>
            </a:pPr>
            <a:r>
              <a:rPr lang="en-US" sz="2800" dirty="0" smtClean="0">
                <a:solidFill>
                  <a:schemeClr val="dk1"/>
                </a:solidFill>
                <a:latin typeface="Trebuchet MS"/>
                <a:ea typeface="Trebuchet MS"/>
                <a:cs typeface="Trebuchet MS"/>
                <a:sym typeface="Trebuchet MS"/>
              </a:rPr>
              <a:t>The goal is to make a profit.</a:t>
            </a:r>
          </a:p>
          <a:p>
            <a:pPr marL="0" marR="0" lvl="0" indent="0" algn="l" rtl="0">
              <a:lnSpc>
                <a:spcPct val="80000"/>
              </a:lnSpc>
              <a:spcBef>
                <a:spcPts val="600"/>
              </a:spcBef>
              <a:spcAft>
                <a:spcPts val="0"/>
              </a:spcAft>
              <a:buNone/>
            </a:pPr>
            <a:endParaRPr sz="2200" b="0" i="0" u="none" strike="noStrike" cap="none" baseline="0" dirty="0" smtClean="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None/>
            </a:pPr>
            <a:endParaRPr sz="2200" dirty="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None/>
            </a:pPr>
            <a:endParaRPr dirty="0"/>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0" marR="0" lvl="0" indent="0"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273050"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a:p>
            <a:pPr marL="273050" marR="0" lvl="0" indent="-171069" algn="l" rtl="0">
              <a:lnSpc>
                <a:spcPct val="80000"/>
              </a:lnSpc>
              <a:spcBef>
                <a:spcPts val="600"/>
              </a:spcBef>
              <a:spcAft>
                <a:spcPts val="0"/>
              </a:spcAft>
              <a:buClr>
                <a:schemeClr val="dk2"/>
              </a:buClr>
              <a:buFont typeface="Noto Symbol"/>
              <a:buNone/>
            </a:pPr>
            <a:endParaRPr sz="2200" b="0" i="0" u="none" strike="noStrike" cap="none" baseline="0" dirty="0">
              <a:solidFill>
                <a:schemeClr val="dk1"/>
              </a:solidFill>
              <a:latin typeface="Trebuchet MS"/>
              <a:ea typeface="Trebuchet MS"/>
              <a:cs typeface="Trebuchet MS"/>
              <a:sym typeface="Trebuchet M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196">
                                            <p:txEl>
                                              <p:pRg st="0" end="0"/>
                                            </p:txEl>
                                          </p:spTgt>
                                        </p:tgtEl>
                                        <p:attrNameLst>
                                          <p:attrName>style.visibility</p:attrName>
                                        </p:attrNameLst>
                                      </p:cBhvr>
                                      <p:to>
                                        <p:strVal val="visible"/>
                                      </p:to>
                                    </p:set>
                                    <p:anim calcmode="lin" valueType="num">
                                      <p:cBhvr additive="base">
                                        <p:cTn id="7" dur="500"/>
                                        <p:tgtEl>
                                          <p:spTgt spid="196">
                                            <p:txEl>
                                              <p:pRg st="0" end="0"/>
                                            </p:txEl>
                                          </p:spTgt>
                                        </p:tgtEl>
                                        <p:attrNameLst>
                                          <p:attrName>ppt_w</p:attrName>
                                        </p:attrNameLst>
                                      </p:cBhvr>
                                      <p:tavLst>
                                        <p:tav tm="0">
                                          <p:val>
                                            <p:strVal val="0"/>
                                          </p:val>
                                        </p:tav>
                                        <p:tav tm="100000">
                                          <p:val>
                                            <p:strVal val="#ppt_w"/>
                                          </p:val>
                                        </p:tav>
                                      </p:tavLst>
                                    </p:anim>
                                    <p:anim calcmode="lin" valueType="num">
                                      <p:cBhvr additive="base">
                                        <p:cTn id="8" dur="500"/>
                                        <p:tgtEl>
                                          <p:spTgt spid="196">
                                            <p:txEl>
                                              <p:pRg st="0" end="0"/>
                                            </p:txEl>
                                          </p:spTgt>
                                        </p:tgtEl>
                                        <p:attrNameLst>
                                          <p:attrName>ppt_h</p:attrName>
                                        </p:attrNameLst>
                                      </p:cBhvr>
                                      <p:tavLst>
                                        <p:tav tm="0">
                                          <p:val>
                                            <p:str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196">
                                            <p:txEl>
                                              <p:pRg st="1" end="1"/>
                                            </p:txEl>
                                          </p:spTgt>
                                        </p:tgtEl>
                                        <p:attrNameLst>
                                          <p:attrName>style.visibility</p:attrName>
                                        </p:attrNameLst>
                                      </p:cBhvr>
                                      <p:to>
                                        <p:strVal val="visible"/>
                                      </p:to>
                                    </p:set>
                                    <p:anim calcmode="lin" valueType="num">
                                      <p:cBhvr additive="base">
                                        <p:cTn id="13" dur="500"/>
                                        <p:tgtEl>
                                          <p:spTgt spid="196">
                                            <p:txEl>
                                              <p:pRg st="1" end="1"/>
                                            </p:txEl>
                                          </p:spTgt>
                                        </p:tgtEl>
                                        <p:attrNameLst>
                                          <p:attrName>ppt_w</p:attrName>
                                        </p:attrNameLst>
                                      </p:cBhvr>
                                      <p:tavLst>
                                        <p:tav tm="0">
                                          <p:val>
                                            <p:strVal val="0"/>
                                          </p:val>
                                        </p:tav>
                                        <p:tav tm="100000">
                                          <p:val>
                                            <p:strVal val="#ppt_w"/>
                                          </p:val>
                                        </p:tav>
                                      </p:tavLst>
                                    </p:anim>
                                    <p:anim calcmode="lin" valueType="num">
                                      <p:cBhvr additive="base">
                                        <p:cTn id="14" dur="500"/>
                                        <p:tgtEl>
                                          <p:spTgt spid="196">
                                            <p:txEl>
                                              <p:pRg st="1" end="1"/>
                                            </p:txEl>
                                          </p:spTgt>
                                        </p:tgtEl>
                                        <p:attrNameLst>
                                          <p:attrName>ppt_h</p:attrName>
                                        </p:attrNameLst>
                                      </p:cBhvr>
                                      <p:tavLst>
                                        <p:tav tm="0">
                                          <p:val>
                                            <p:str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196">
                                            <p:txEl>
                                              <p:pRg st="2" end="2"/>
                                            </p:txEl>
                                          </p:spTgt>
                                        </p:tgtEl>
                                        <p:attrNameLst>
                                          <p:attrName>style.visibility</p:attrName>
                                        </p:attrNameLst>
                                      </p:cBhvr>
                                      <p:to>
                                        <p:strVal val="visible"/>
                                      </p:to>
                                    </p:set>
                                    <p:anim calcmode="lin" valueType="num">
                                      <p:cBhvr additive="base">
                                        <p:cTn id="19" dur="500"/>
                                        <p:tgtEl>
                                          <p:spTgt spid="196">
                                            <p:txEl>
                                              <p:pRg st="2" end="2"/>
                                            </p:txEl>
                                          </p:spTgt>
                                        </p:tgtEl>
                                        <p:attrNameLst>
                                          <p:attrName>ppt_w</p:attrName>
                                        </p:attrNameLst>
                                      </p:cBhvr>
                                      <p:tavLst>
                                        <p:tav tm="0">
                                          <p:val>
                                            <p:strVal val="0"/>
                                          </p:val>
                                        </p:tav>
                                        <p:tav tm="100000">
                                          <p:val>
                                            <p:strVal val="#ppt_w"/>
                                          </p:val>
                                        </p:tav>
                                      </p:tavLst>
                                    </p:anim>
                                    <p:anim calcmode="lin" valueType="num">
                                      <p:cBhvr additive="base">
                                        <p:cTn id="20" dur="500"/>
                                        <p:tgtEl>
                                          <p:spTgt spid="196">
                                            <p:txEl>
                                              <p:pRg st="2" end="2"/>
                                            </p:txEl>
                                          </p:spTgt>
                                        </p:tgtEl>
                                        <p:attrNameLst>
                                          <p:attrName>ppt_h</p:attrName>
                                        </p:attrNameLst>
                                      </p:cBhvr>
                                      <p:tavLst>
                                        <p:tav tm="0">
                                          <p:val>
                                            <p:str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96">
                                            <p:txEl>
                                              <p:pRg st="3" end="3"/>
                                            </p:txEl>
                                          </p:spTgt>
                                        </p:tgtEl>
                                        <p:attrNameLst>
                                          <p:attrName>style.visibility</p:attrName>
                                        </p:attrNameLst>
                                      </p:cBhvr>
                                      <p:to>
                                        <p:strVal val="visible"/>
                                      </p:to>
                                    </p:set>
                                    <p:anim calcmode="lin" valueType="num">
                                      <p:cBhvr additive="base">
                                        <p:cTn id="25" dur="500"/>
                                        <p:tgtEl>
                                          <p:spTgt spid="196">
                                            <p:txEl>
                                              <p:pRg st="3" end="3"/>
                                            </p:txEl>
                                          </p:spTgt>
                                        </p:tgtEl>
                                        <p:attrNameLst>
                                          <p:attrName>ppt_w</p:attrName>
                                        </p:attrNameLst>
                                      </p:cBhvr>
                                      <p:tavLst>
                                        <p:tav tm="0">
                                          <p:val>
                                            <p:strVal val="0"/>
                                          </p:val>
                                        </p:tav>
                                        <p:tav tm="100000">
                                          <p:val>
                                            <p:strVal val="#ppt_w"/>
                                          </p:val>
                                        </p:tav>
                                      </p:tavLst>
                                    </p:anim>
                                    <p:anim calcmode="lin" valueType="num">
                                      <p:cBhvr additive="base">
                                        <p:cTn id="26" dur="500"/>
                                        <p:tgtEl>
                                          <p:spTgt spid="196">
                                            <p:txEl>
                                              <p:pRg st="3" end="3"/>
                                            </p:txEl>
                                          </p:spTgt>
                                        </p:tgtEl>
                                        <p:attrNameLst>
                                          <p:attrName>ppt_h</p:attrName>
                                        </p:attrNameLst>
                                      </p:cBhvr>
                                      <p:tavLst>
                                        <p:tav tm="0">
                                          <p:val>
                                            <p:str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239000" cy="1143000"/>
          </a:xfrm>
        </p:spPr>
        <p:txBody>
          <a:bodyPr>
            <a:normAutofit/>
          </a:bodyPr>
          <a:lstStyle/>
          <a:p>
            <a:pPr algn="ctr"/>
            <a:r>
              <a:rPr lang="en-US" sz="4400" dirty="0" smtClean="0"/>
              <a:t>Think time!</a:t>
            </a:r>
            <a:endParaRPr lang="en-US" sz="4400" dirty="0"/>
          </a:p>
        </p:txBody>
      </p:sp>
      <p:sp>
        <p:nvSpPr>
          <p:cNvPr id="3" name="Content Placeholder 2"/>
          <p:cNvSpPr>
            <a:spLocks noGrp="1"/>
          </p:cNvSpPr>
          <p:nvPr>
            <p:ph idx="1"/>
          </p:nvPr>
        </p:nvSpPr>
        <p:spPr/>
        <p:txBody>
          <a:bodyPr>
            <a:normAutofit/>
          </a:bodyPr>
          <a:lstStyle/>
          <a:p>
            <a:pPr>
              <a:buFont typeface="Wingdings" pitchFamily="2" charset="2"/>
              <a:buChar char="§"/>
            </a:pPr>
            <a:r>
              <a:rPr lang="en-US" sz="3200" dirty="0" smtClean="0"/>
              <a:t>Write out “I notice/I wonder” on Post-it.  </a:t>
            </a:r>
          </a:p>
          <a:p>
            <a:pPr lvl="1"/>
            <a:r>
              <a:rPr lang="en-US" sz="2900" dirty="0" smtClean="0"/>
              <a:t>Write “I notice” on one Post-it and “I wonder” on a separate Post-it.  Place responses on board.(2 minutes)</a:t>
            </a:r>
          </a:p>
          <a:p>
            <a:pPr lvl="1">
              <a:buNone/>
            </a:pPr>
            <a:endParaRPr lang="en-US" sz="2900" dirty="0" smtClean="0"/>
          </a:p>
          <a:p>
            <a:pPr>
              <a:buFont typeface="Wingdings" pitchFamily="2" charset="2"/>
              <a:buChar char="§"/>
            </a:pPr>
            <a:r>
              <a:rPr lang="en-US" sz="3200" dirty="0" smtClean="0"/>
              <a:t>Share your “I notice/I wonder” with your group (3 minutes)</a:t>
            </a:r>
          </a:p>
          <a:p>
            <a:pPr>
              <a:buNone/>
            </a:pPr>
            <a:endParaRPr lang="en-US" sz="32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20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fade">
                                      <p:cBhvr>
                                        <p:cTn id="15"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7239000" cy="1143000"/>
          </a:xfrm>
        </p:spPr>
        <p:txBody>
          <a:bodyPr/>
          <a:lstStyle/>
          <a:p>
            <a:pPr algn="ctr"/>
            <a:r>
              <a:rPr lang="en-US" dirty="0" smtClean="0"/>
              <a:t>Solve the problem!</a:t>
            </a:r>
            <a:endParaRPr lang="en-US" dirty="0"/>
          </a:p>
        </p:txBody>
      </p:sp>
      <p:sp>
        <p:nvSpPr>
          <p:cNvPr id="3" name="Content Placeholder 2"/>
          <p:cNvSpPr>
            <a:spLocks noGrp="1"/>
          </p:cNvSpPr>
          <p:nvPr>
            <p:ph idx="1"/>
          </p:nvPr>
        </p:nvSpPr>
        <p:spPr>
          <a:xfrm>
            <a:off x="457200" y="1935480"/>
            <a:ext cx="7239000" cy="4846320"/>
          </a:xfrm>
        </p:spPr>
        <p:txBody>
          <a:bodyPr>
            <a:normAutofit/>
          </a:bodyPr>
          <a:lstStyle/>
          <a:p>
            <a:pPr>
              <a:buFont typeface="Wingdings" pitchFamily="2" charset="2"/>
              <a:buChar char="§"/>
            </a:pPr>
            <a:r>
              <a:rPr lang="en-US" sz="3200" dirty="0" smtClean="0"/>
              <a:t>Create a poster showing your itemized proposal to make a profit.</a:t>
            </a:r>
          </a:p>
          <a:p>
            <a:pPr>
              <a:buNone/>
            </a:pPr>
            <a:endParaRPr lang="en-US" sz="3200" dirty="0" smtClean="0"/>
          </a:p>
          <a:p>
            <a:pPr>
              <a:buFont typeface="Wingdings" pitchFamily="2" charset="2"/>
              <a:buChar char="§"/>
            </a:pPr>
            <a:r>
              <a:rPr lang="en-US" sz="3200" dirty="0" smtClean="0"/>
              <a:t>Share out.</a:t>
            </a:r>
            <a:endParaRPr 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20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pulent">
  <a:themeElements>
    <a:clrScheme name="Opulent">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Opulent">
      <a:majorFont>
        <a:latin typeface="Trebuchet MS"/>
        <a:ea typeface=""/>
        <a:cs typeface=""/>
        <a:font script="Jpan" typeface="ヒラギノ丸ゴ Pro W4"/>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ヒラギノ丸ゴ Pro W4"/>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pulent">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Opulent.thmx</Template>
  <TotalTime>13153</TotalTime>
  <Words>1148</Words>
  <Application>Microsoft Office PowerPoint</Application>
  <PresentationFormat>On-screen Show (4:3)</PresentationFormat>
  <Paragraphs>190</Paragraphs>
  <Slides>24</Slides>
  <Notes>18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Courier New</vt:lpstr>
      <vt:lpstr>Noto Symbol</vt:lpstr>
      <vt:lpstr>Trebuchet MS</vt:lpstr>
      <vt:lpstr>Wingdings</vt:lpstr>
      <vt:lpstr>Wingdings 2</vt:lpstr>
      <vt:lpstr>Opulent</vt:lpstr>
      <vt:lpstr>MODELING WITH MATHEMATICS TO PROMOTE BETTER PROBLEM SOLVERS </vt:lpstr>
      <vt:lpstr>About us</vt:lpstr>
      <vt:lpstr>Which flight is the better value?  Why? </vt:lpstr>
      <vt:lpstr>What is Modeling with mathematics?</vt:lpstr>
      <vt:lpstr>What is NOT Modeling with mathematics? </vt:lpstr>
      <vt:lpstr>Traditional approach  vs. modeling approach</vt:lpstr>
      <vt:lpstr>valentine’s day dance</vt:lpstr>
      <vt:lpstr>Think time!</vt:lpstr>
      <vt:lpstr>Solve the problem!</vt:lpstr>
      <vt:lpstr>Extensions  </vt:lpstr>
      <vt:lpstr>Debrief</vt:lpstr>
      <vt:lpstr>Mathematical modeling</vt:lpstr>
      <vt:lpstr>The math modeling process</vt:lpstr>
      <vt:lpstr>Begin with a real-world   situation</vt:lpstr>
      <vt:lpstr>Identify key factors and    simplify</vt:lpstr>
      <vt:lpstr> Create and solve  mathematical models</vt:lpstr>
      <vt:lpstr>Analyze the result</vt:lpstr>
      <vt:lpstr>Report and support your results</vt:lpstr>
      <vt:lpstr>PowerPoint Presentation</vt:lpstr>
      <vt:lpstr>modeling with mathematics in the classroom</vt:lpstr>
      <vt:lpstr>Potential real world ideas to use for mathematical modeling</vt:lpstr>
      <vt:lpstr>In closing</vt:lpstr>
      <vt:lpstr>PowerPoint Presentation</vt:lpstr>
      <vt:lpstr>Resources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MODELING WITH MATHEMATICS TO PROMOTE BETTER PROBLEM SOLVERS</dc:title>
  <dc:creator>Samurai</dc:creator>
  <cp:lastModifiedBy>Samurai</cp:lastModifiedBy>
  <cp:revision>40</cp:revision>
  <dcterms:created xsi:type="dcterms:W3CDTF">2015-02-03T05:58:07Z</dcterms:created>
  <dcterms:modified xsi:type="dcterms:W3CDTF">2015-02-06T19:23:04Z</dcterms:modified>
</cp:coreProperties>
</file>